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84" r:id="rId4"/>
    <p:sldId id="259" r:id="rId5"/>
    <p:sldId id="286" r:id="rId6"/>
    <p:sldId id="260" r:id="rId7"/>
    <p:sldId id="262" r:id="rId8"/>
    <p:sldId id="279" r:id="rId9"/>
    <p:sldId id="288" r:id="rId10"/>
    <p:sldId id="287" r:id="rId11"/>
    <p:sldId id="289" r:id="rId12"/>
    <p:sldId id="266" r:id="rId13"/>
    <p:sldId id="28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0" autoAdjust="0"/>
    <p:restoredTop sz="79812" autoAdjust="0"/>
  </p:normalViewPr>
  <p:slideViewPr>
    <p:cSldViewPr>
      <p:cViewPr varScale="1">
        <p:scale>
          <a:sx n="42" d="100"/>
          <a:sy n="42" d="100"/>
        </p:scale>
        <p:origin x="201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58D8B699-4F62-43E6-8134-7DE081BEDBA8}" type="datetimeFigureOut">
              <a:rPr lang="en-US"/>
              <a:pPr>
                <a:defRPr/>
              </a:pPr>
              <a:t>6/9/2017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2E421FF5-51D6-44B3-998E-EED7B15F0FCE}" type="slidenum">
              <a:rPr lang="en-US"/>
              <a:pPr>
                <a:defRPr/>
              </a:pPr>
              <a:t>‹#›</a:t>
            </a:fld>
            <a:endParaRPr lang="en-US"/>
          </a:p>
        </p:txBody>
      </p:sp>
    </p:spTree>
    <p:extLst>
      <p:ext uri="{BB962C8B-B14F-4D97-AF65-F5344CB8AC3E}">
        <p14:creationId xmlns:p14="http://schemas.microsoft.com/office/powerpoint/2010/main" val="1122839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s.org/sgp/crs/weapons/RL3439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ea typeface="ＭＳ Ｐゴシック"/>
                <a:cs typeface="ＭＳ Ｐゴシック"/>
              </a:rPr>
              <a:t>Acknowledgement</a:t>
            </a:r>
          </a:p>
          <a:p>
            <a:pPr eaLnBrk="1" hangingPunct="1">
              <a:spcBef>
                <a:spcPct val="0"/>
              </a:spcBef>
            </a:pPr>
            <a:r>
              <a:rPr lang="en-US" dirty="0">
                <a:ea typeface="ＭＳ Ｐゴシック"/>
                <a:cs typeface="ＭＳ Ｐゴシック"/>
              </a:rPr>
              <a:t>First, thank you for giving me an opportunity to speak with you today.</a:t>
            </a:r>
          </a:p>
          <a:p>
            <a:pPr eaLnBrk="1" hangingPunct="1">
              <a:spcBef>
                <a:spcPct val="0"/>
              </a:spcBef>
            </a:pPr>
            <a:endParaRPr lang="en-US" dirty="0">
              <a:ea typeface="ＭＳ Ｐゴシック"/>
              <a:cs typeface="ＭＳ Ｐゴシック"/>
            </a:endParaRPr>
          </a:p>
          <a:p>
            <a:pPr marL="171450" indent="-171450" eaLnBrk="1" hangingPunct="1">
              <a:spcBef>
                <a:spcPct val="0"/>
              </a:spcBef>
              <a:buFont typeface="Arial" panose="020B0604020202020204" pitchFamily="34" charset="0"/>
              <a:buChar char="•"/>
            </a:pPr>
            <a:r>
              <a:rPr lang="en-US" dirty="0">
                <a:ea typeface="ＭＳ Ｐゴシック"/>
                <a:cs typeface="ＭＳ Ｐゴシック"/>
              </a:rPr>
              <a:t>I have </a:t>
            </a:r>
            <a:r>
              <a:rPr lang="en-US" b="1" dirty="0">
                <a:ea typeface="ＭＳ Ｐゴシック"/>
                <a:cs typeface="ＭＳ Ｐゴシック"/>
              </a:rPr>
              <a:t>two objectives today:</a:t>
            </a:r>
          </a:p>
          <a:p>
            <a:pPr marL="628650" lvl="1" indent="-171450" eaLnBrk="1" hangingPunct="1">
              <a:spcBef>
                <a:spcPct val="0"/>
              </a:spcBef>
              <a:buFont typeface="Arial" panose="020B0604020202020204" pitchFamily="34" charset="0"/>
              <a:buChar char="•"/>
            </a:pPr>
            <a:r>
              <a:rPr lang="en-US" dirty="0">
                <a:ea typeface="ＭＳ Ｐゴシック"/>
                <a:cs typeface="ＭＳ Ｐゴシック"/>
              </a:rPr>
              <a:t>Provide a brief review of our Navy</a:t>
            </a:r>
            <a:r>
              <a:rPr lang="en-US" baseline="0" dirty="0">
                <a:ea typeface="ＭＳ Ｐゴシック"/>
                <a:cs typeface="ＭＳ Ｐゴシック"/>
              </a:rPr>
              <a:t> League history, purpose, and local initiatives</a:t>
            </a:r>
            <a:r>
              <a:rPr lang="en-US" dirty="0">
                <a:ea typeface="ＭＳ Ｐゴシック"/>
                <a:cs typeface="ＭＳ Ｐゴシック"/>
              </a:rPr>
              <a:t>.</a:t>
            </a:r>
          </a:p>
          <a:p>
            <a:pPr marL="628650" lvl="1" indent="-171450" eaLnBrk="1" hangingPunct="1">
              <a:spcBef>
                <a:spcPct val="0"/>
              </a:spcBef>
              <a:buFont typeface="Arial" panose="020B0604020202020204" pitchFamily="34" charset="0"/>
              <a:buChar char="•"/>
            </a:pPr>
            <a:r>
              <a:rPr lang="en-US" dirty="0">
                <a:ea typeface="ＭＳ Ｐゴシック"/>
                <a:cs typeface="ＭＳ Ｐゴシック"/>
              </a:rPr>
              <a:t>Share with you the critical challenges faced by our Coast Guard in carrying out their mission.</a:t>
            </a:r>
          </a:p>
          <a:p>
            <a:pPr marL="628650" lvl="1" indent="-171450" eaLnBrk="1" hangingPunct="1">
              <a:spcBef>
                <a:spcPct val="0"/>
              </a:spcBef>
              <a:buFont typeface="Arial" panose="020B0604020202020204" pitchFamily="34" charset="0"/>
              <a:buChar char="•"/>
            </a:pPr>
            <a:r>
              <a:rPr lang="en-US" dirty="0">
                <a:ea typeface="ＭＳ Ｐゴシック"/>
                <a:cs typeface="ＭＳ Ｐゴシック"/>
              </a:rPr>
              <a:t>Thank you for the unwavering support Congress has shown the Coast Guard</a:t>
            </a:r>
          </a:p>
          <a:p>
            <a:pPr eaLnBrk="1" hangingPunct="1">
              <a:spcBef>
                <a:spcPct val="0"/>
              </a:spcBef>
            </a:pPr>
            <a:endParaRPr lang="en-US" dirty="0">
              <a:ea typeface="ＭＳ Ｐゴシック"/>
              <a:cs typeface="ＭＳ Ｐゴシック"/>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665D3643-8036-4DE7-8E72-ED8CD5AC17E7}" type="slidenum">
              <a:rPr lang="en-US" smtClean="0">
                <a:ea typeface="ＭＳ Ｐゴシック"/>
                <a:cs typeface="ＭＳ Ｐゴシック"/>
              </a:rPr>
              <a:pPr/>
              <a:t>1</a:t>
            </a:fld>
            <a:endParaRPr lang="en-US">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71450" indent="-171450">
              <a:buFont typeface="Arial" panose="020B0604020202020204" pitchFamily="34" charset="0"/>
              <a:buChar char="•"/>
            </a:pPr>
            <a:r>
              <a:rPr lang="en-US" sz="1200" kern="0" dirty="0">
                <a:solidFill>
                  <a:srgbClr val="000000"/>
                </a:solidFill>
                <a:latin typeface="+mn-lt"/>
                <a:ea typeface="ＭＳ Ｐゴシック" pitchFamily="34" charset="-128"/>
                <a:cs typeface="ＭＳ Ｐゴシック" charset="0"/>
              </a:rPr>
              <a:t>The Department of Homeland Security strategic plan, Coast Guard analysis, and an independent study confirm the need for three heavy, three medium.</a:t>
            </a:r>
          </a:p>
          <a:p>
            <a:pPr marL="171450" indent="-171450">
              <a:buFont typeface="Arial" panose="020B0604020202020204" pitchFamily="34" charset="0"/>
              <a:buChar char="•"/>
            </a:pPr>
            <a:r>
              <a:rPr lang="en-US" sz="1200" kern="0" dirty="0">
                <a:solidFill>
                  <a:srgbClr val="000000"/>
                </a:solidFill>
                <a:latin typeface="+mn-lt"/>
                <a:ea typeface="ＭＳ Ｐゴシック" pitchFamily="34" charset="-128"/>
                <a:cs typeface="ＭＳ Ｐゴシック"/>
              </a:rPr>
              <a:t>Six agencies:  National Science Foundation, Department of Commerce, Department of Homeland Security, Department of Transportation</a:t>
            </a:r>
            <a:r>
              <a:rPr lang="en-US" sz="1200" kern="0">
                <a:solidFill>
                  <a:srgbClr val="000000"/>
                </a:solidFill>
                <a:latin typeface="+mn-lt"/>
                <a:ea typeface="ＭＳ Ｐゴシック" pitchFamily="34" charset="-128"/>
                <a:cs typeface="ＭＳ Ｐゴシック"/>
              </a:rPr>
              <a:t>, Department of State, </a:t>
            </a:r>
            <a:r>
              <a:rPr lang="en-US" sz="1200" kern="0" dirty="0">
                <a:solidFill>
                  <a:srgbClr val="000000"/>
                </a:solidFill>
                <a:latin typeface="+mn-lt"/>
                <a:ea typeface="ＭＳ Ｐゴシック" pitchFamily="34" charset="-128"/>
                <a:cs typeface="ＭＳ Ｐゴシック"/>
              </a:rPr>
              <a:t>and the Department of the Interior (EPA).</a:t>
            </a:r>
          </a:p>
          <a:p>
            <a:pPr marL="171450" indent="-171450">
              <a:buFont typeface="Arial" panose="020B0604020202020204" pitchFamily="34" charset="0"/>
              <a:buChar char="•"/>
            </a:pPr>
            <a:r>
              <a:rPr lang="en-US" sz="1200" kern="0" dirty="0">
                <a:solidFill>
                  <a:srgbClr val="000000"/>
                </a:solidFill>
                <a:latin typeface="+mn-lt"/>
                <a:ea typeface="ＭＳ Ｐゴシック" pitchFamily="34" charset="-128"/>
                <a:cs typeface="ＭＳ Ｐゴシック"/>
              </a:rPr>
              <a:t>Human activity in the region includes commercial operations, scientific research, and tourist activities like cruise ships.</a:t>
            </a:r>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E71CD6D3-F2CB-4080-9B2D-91A7E2089029}" type="slidenum">
              <a:rPr lang="en-US" smtClean="0">
                <a:ea typeface="ＭＳ Ｐゴシック"/>
                <a:cs typeface="ＭＳ Ｐゴシック"/>
              </a:rPr>
              <a:pPr/>
              <a:t>10</a:t>
            </a:fld>
            <a:endParaRPr lang="en-US">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marL="171450" indent="-171450">
              <a:buFont typeface="Arial" panose="020B0604020202020204" pitchFamily="34" charset="0"/>
              <a:buChar char="•"/>
            </a:pPr>
            <a:r>
              <a:rPr lang="en-US" dirty="0">
                <a:ea typeface="ＭＳ Ｐゴシック"/>
                <a:cs typeface="ＭＳ Ｐゴシック"/>
              </a:rPr>
              <a:t>OPCs (25 in program of record; replace the (210’ (13) and 270’ (16) Medium Endurance Cutters (30-50 years old).</a:t>
            </a:r>
          </a:p>
          <a:p>
            <a:pPr marL="171450" indent="-171450">
              <a:buFont typeface="Arial" panose="020B0604020202020204" pitchFamily="34" charset="0"/>
              <a:buChar char="•"/>
            </a:pPr>
            <a:r>
              <a:rPr lang="en-US" dirty="0">
                <a:ea typeface="ＭＳ Ｐゴシック"/>
                <a:cs typeface="ＭＳ Ｐゴシック"/>
              </a:rPr>
              <a:t>The contract</a:t>
            </a:r>
            <a:r>
              <a:rPr lang="en-US" baseline="0" dirty="0">
                <a:ea typeface="ＭＳ Ｐゴシック"/>
                <a:cs typeface="ＭＳ Ｐゴシック"/>
              </a:rPr>
              <a:t> for the first OPC hull and options for 8 more was awarded to Eastern Shipbuilding Group, Inc. in Panama City, Florida.</a:t>
            </a:r>
          </a:p>
          <a:p>
            <a:pPr marL="628650" lvl="1" indent="-171450">
              <a:buFont typeface="Arial" panose="020B0604020202020204" pitchFamily="34" charset="0"/>
              <a:buChar char="•"/>
            </a:pPr>
            <a:r>
              <a:rPr lang="en-US" baseline="0" dirty="0">
                <a:ea typeface="ＭＳ Ｐゴシック"/>
                <a:cs typeface="ＭＳ Ｐゴシック"/>
              </a:rPr>
              <a:t>The first OPC is scheduled to be delivered in FY2021.  The Coast Guard plans to build 25 OPCs.</a:t>
            </a:r>
          </a:p>
          <a:p>
            <a:pPr marL="171450" indent="-171450">
              <a:buFont typeface="Arial" panose="020B0604020202020204" pitchFamily="34" charset="0"/>
              <a:buChar char="•"/>
            </a:pPr>
            <a:r>
              <a:rPr lang="en-US" dirty="0">
                <a:ea typeface="ＭＳ Ｐゴシック"/>
                <a:cs typeface="ＭＳ Ｐゴシック"/>
              </a:rPr>
              <a:t>FRCs (58 in program of record, 15 have been commissioned) are 154’ replacement for the 110-foot (and 123-foot) patrol boats.</a:t>
            </a:r>
          </a:p>
          <a:p>
            <a:pPr marL="171450" indent="-171450">
              <a:buFont typeface="Arial" panose="020B0604020202020204" pitchFamily="34" charset="0"/>
              <a:buChar char="•"/>
            </a:pPr>
            <a:r>
              <a:rPr lang="en-US" dirty="0">
                <a:ea typeface="ＭＳ Ｐゴシック"/>
                <a:cs typeface="ＭＳ Ｐゴシック"/>
              </a:rPr>
              <a:t>Currently have only one operational icebreaker. </a:t>
            </a:r>
          </a:p>
          <a:p>
            <a:pPr marL="171450" indent="-171450">
              <a:buFont typeface="Arial" panose="020B0604020202020204" pitchFamily="34" charset="0"/>
              <a:buChar char="•"/>
            </a:pPr>
            <a:r>
              <a:rPr lang="en-US" dirty="0">
                <a:ea typeface="ＭＳ Ｐゴシック"/>
                <a:cs typeface="ＭＳ Ｐゴシック"/>
              </a:rPr>
              <a:t>Aviation improvements:  aviation assets are key to the Coast Guard’s mission</a:t>
            </a:r>
          </a:p>
          <a:p>
            <a:r>
              <a:rPr lang="en-US" dirty="0">
                <a:ea typeface="ＭＳ Ｐゴシック"/>
                <a:cs typeface="ＭＳ Ｐゴシック"/>
              </a:rPr>
              <a:t>USCG:  United States Coast Guard</a:t>
            </a:r>
          </a:p>
          <a:p>
            <a:r>
              <a:rPr lang="en-US" dirty="0">
                <a:ea typeface="ＭＳ Ｐゴシック"/>
                <a:cs typeface="ＭＳ Ｐゴシック"/>
              </a:rPr>
              <a:t>NSC: National Security Cutter</a:t>
            </a:r>
          </a:p>
          <a:p>
            <a:r>
              <a:rPr lang="en-US" dirty="0">
                <a:ea typeface="ＭＳ Ｐゴシック"/>
                <a:cs typeface="ＭＳ Ｐゴシック"/>
              </a:rPr>
              <a:t>OPC: Offshore Patrol Cutter</a:t>
            </a:r>
          </a:p>
          <a:p>
            <a:r>
              <a:rPr lang="en-US" dirty="0">
                <a:ea typeface="ＭＳ Ｐゴシック"/>
                <a:cs typeface="ＭＳ Ｐゴシック"/>
              </a:rPr>
              <a:t>FRC:  Fast Response Cutter</a:t>
            </a:r>
          </a:p>
          <a:p>
            <a:r>
              <a:rPr lang="en-US" dirty="0">
                <a:ea typeface="ＭＳ Ｐゴシック"/>
                <a:cs typeface="ＭＳ Ｐゴシック"/>
              </a:rPr>
              <a:t>C4ISR:  Command, Control, Communications, Computers, Intelligence, Surveillance and Reconnaissance.  The improvements are basic; just to ensure the USCG is current and up to date with its C4ISR capabilities, no specific project needs extra funding, should just be funded as requested. </a:t>
            </a:r>
          </a:p>
          <a:p>
            <a:endParaRPr lang="en-US" dirty="0">
              <a:ea typeface="ＭＳ Ｐゴシック"/>
              <a:cs typeface="ＭＳ Ｐゴシック"/>
            </a:endParaRPr>
          </a:p>
          <a:p>
            <a:pPr marL="171450" indent="-171450" eaLnBrk="1" hangingPunct="1">
              <a:spcBef>
                <a:spcPct val="0"/>
              </a:spcBef>
              <a:buFont typeface="Arial" panose="020B0604020202020204" pitchFamily="34" charset="0"/>
              <a:buChar char="•"/>
            </a:pPr>
            <a:r>
              <a:rPr lang="en-US" dirty="0">
                <a:ea typeface="ＭＳ Ｐゴシック"/>
                <a:cs typeface="ＭＳ Ｐゴシック"/>
              </a:rPr>
              <a:t>The 2017 Seapower Almanac</a:t>
            </a:r>
            <a:r>
              <a:rPr lang="en-US" baseline="0" dirty="0">
                <a:ea typeface="ＭＳ Ｐゴシック"/>
                <a:cs typeface="ＭＳ Ｐゴシック"/>
              </a:rPr>
              <a:t> can be referenced for a complete listing of USCG cutters, other ships, and aircraft</a:t>
            </a:r>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E71CD6D3-F2CB-4080-9B2D-91A7E2089029}" type="slidenum">
              <a:rPr lang="en-US" smtClean="0">
                <a:ea typeface="ＭＳ Ｐゴシック"/>
                <a:cs typeface="ＭＳ Ｐゴシック"/>
              </a:rPr>
              <a:pPr/>
              <a:t>11</a:t>
            </a:fld>
            <a:endParaRPr lang="en-US">
              <a:ea typeface="ＭＳ Ｐゴシック"/>
              <a:cs typeface="ＭＳ Ｐゴシック"/>
            </a:endParaRPr>
          </a:p>
        </p:txBody>
      </p:sp>
    </p:spTree>
    <p:extLst>
      <p:ext uri="{BB962C8B-B14F-4D97-AF65-F5344CB8AC3E}">
        <p14:creationId xmlns:p14="http://schemas.microsoft.com/office/powerpoint/2010/main" val="112480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a:buChar char="•"/>
            </a:pPr>
            <a:r>
              <a:rPr lang="en-US" dirty="0">
                <a:ea typeface="ＭＳ Ｐゴシック"/>
                <a:cs typeface="ＭＳ Ｐゴシック"/>
              </a:rPr>
              <a:t>Coast</a:t>
            </a:r>
            <a:r>
              <a:rPr lang="en-US" baseline="0" dirty="0">
                <a:ea typeface="ＭＳ Ｐゴシック"/>
                <a:cs typeface="ＭＳ Ｐゴシック"/>
              </a:rPr>
              <a:t> Guard needs an annual funding bill</a:t>
            </a:r>
          </a:p>
          <a:p>
            <a:pPr marL="171450" indent="-171450" eaLnBrk="1" hangingPunct="1">
              <a:spcBef>
                <a:spcPct val="0"/>
              </a:spcBef>
              <a:buFont typeface="Arial"/>
              <a:buChar char="•"/>
            </a:pPr>
            <a:r>
              <a:rPr lang="en-US" baseline="0" dirty="0">
                <a:ea typeface="ＭＳ Ｐゴシック"/>
                <a:cs typeface="ＭＳ Ｐゴシック"/>
              </a:rPr>
              <a:t>Continue to finish the recapitalization of fleet.  We recommend $2B/year and a 4% increase per year in operating costs.</a:t>
            </a:r>
          </a:p>
          <a:p>
            <a:pPr marL="171450" indent="-171450" eaLnBrk="1" hangingPunct="1">
              <a:spcBef>
                <a:spcPct val="0"/>
              </a:spcBef>
              <a:buFont typeface="Arial"/>
              <a:buChar char="•"/>
            </a:pPr>
            <a:r>
              <a:rPr lang="en-US" baseline="0" dirty="0">
                <a:ea typeface="ＭＳ Ｐゴシック"/>
                <a:cs typeface="ＭＳ Ｐゴシック"/>
              </a:rPr>
              <a:t>Polar Icebreaker is $1B estimated</a:t>
            </a:r>
          </a:p>
        </p:txBody>
      </p:sp>
      <p:sp>
        <p:nvSpPr>
          <p:cNvPr id="35843" name="Slide Number Placeholder 3"/>
          <p:cNvSpPr>
            <a:spLocks noGrp="1"/>
          </p:cNvSpPr>
          <p:nvPr>
            <p:ph type="sldNum" sz="quarter" idx="5"/>
          </p:nvPr>
        </p:nvSpPr>
        <p:spPr bwMode="auto">
          <a:noFill/>
          <a:ln>
            <a:miter lim="800000"/>
            <a:headEnd/>
            <a:tailEnd/>
          </a:ln>
        </p:spPr>
        <p:txBody>
          <a:bodyPr/>
          <a:lstStyle/>
          <a:p>
            <a:fld id="{4EC924F2-F3A0-49C9-A716-FCC144A5B036}" type="slidenum">
              <a:rPr lang="en-US" smtClean="0">
                <a:ea typeface="ＭＳ Ｐゴシック"/>
                <a:cs typeface="ＭＳ Ｐゴシック"/>
              </a:rPr>
              <a:pPr/>
              <a:t>12</a:t>
            </a:fld>
            <a:endParaRPr lang="en-US">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very bipartisan, co-chaired by Rep. Rob Wittman (R-VA) and Rep. Joe Courtney (D-CT). </a:t>
            </a:r>
          </a:p>
          <a:p>
            <a:endParaRPr lang="en-US">
              <a:ea typeface="ＭＳ Ｐゴシック"/>
              <a:cs typeface="ＭＳ Ｐゴシック"/>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2442DE65-1E38-4712-9BAC-4AB536C6B7E1}" type="slidenum">
              <a:rPr lang="en-US" smtClean="0">
                <a:ea typeface="ＭＳ Ｐゴシック"/>
                <a:cs typeface="ＭＳ Ｐゴシック"/>
              </a:rPr>
              <a:pPr/>
              <a:t>13</a:t>
            </a:fld>
            <a:endParaRPr lang="en-US">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a:cs typeface="ＭＳ Ｐゴシック"/>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A24325E1-3F33-4E85-9A7C-89BDFA95DAE9}" type="slidenum">
              <a:rPr lang="en-US" smtClean="0">
                <a:ea typeface="ＭＳ Ｐゴシック"/>
                <a:cs typeface="ＭＳ Ｐゴシック"/>
              </a:rPr>
              <a:pPr/>
              <a:t>2</a:t>
            </a:fld>
            <a:endParaRPr lang="en-US">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cs typeface="ＭＳ Ｐゴシック"/>
              </a:rPr>
              <a:t>Please tailor the discussion to your local council:</a:t>
            </a:r>
          </a:p>
          <a:p>
            <a:pPr eaLnBrk="1" hangingPunct="1"/>
            <a:r>
              <a:rPr lang="en-US" b="1" dirty="0">
                <a:solidFill>
                  <a:srgbClr val="FF0000"/>
                </a:solidFill>
                <a:ea typeface="ＭＳ Ｐゴシック"/>
                <a:cs typeface="ＭＳ Ｐゴシック"/>
              </a:rPr>
              <a:t>__#__</a:t>
            </a:r>
            <a:r>
              <a:rPr lang="en-US" dirty="0">
                <a:solidFill>
                  <a:srgbClr val="FF0000"/>
                </a:solidFill>
                <a:ea typeface="ＭＳ Ｐゴシック"/>
                <a:cs typeface="ＭＳ Ｐゴシック"/>
              </a:rPr>
              <a:t> </a:t>
            </a:r>
            <a:r>
              <a:rPr lang="en-US" dirty="0">
                <a:ea typeface="ＭＳ Ｐゴシック"/>
                <a:cs typeface="ＭＳ Ｐゴシック"/>
              </a:rPr>
              <a:t>NL members-strong; more than </a:t>
            </a:r>
            <a:r>
              <a:rPr lang="en-US" dirty="0">
                <a:solidFill>
                  <a:srgbClr val="FF0000"/>
                </a:solidFill>
                <a:ea typeface="ＭＳ Ｐゴシック"/>
                <a:cs typeface="ＭＳ Ｐゴシック"/>
              </a:rPr>
              <a:t>__</a:t>
            </a:r>
            <a:r>
              <a:rPr lang="en-US" dirty="0">
                <a:ea typeface="ＭＳ Ｐゴシック"/>
                <a:cs typeface="ＭＳ Ｐゴシック"/>
              </a:rPr>
              <a:t> in the </a:t>
            </a:r>
            <a:r>
              <a:rPr lang="en-US" i="1" u="sng" dirty="0">
                <a:solidFill>
                  <a:srgbClr val="FF0000"/>
                </a:solidFill>
                <a:ea typeface="ＭＳ Ｐゴシック"/>
                <a:cs typeface="ＭＳ Ｐゴシック"/>
              </a:rPr>
              <a:t>state of -----. </a:t>
            </a:r>
            <a:endParaRPr lang="en-US" b="1" i="1" u="sng" dirty="0">
              <a:solidFill>
                <a:srgbClr val="FF0000"/>
              </a:solidFill>
              <a:ea typeface="ＭＳ Ｐゴシック"/>
              <a:cs typeface="ＭＳ Ｐゴシック"/>
            </a:endParaRPr>
          </a:p>
          <a:p>
            <a:pPr eaLnBrk="1" hangingPunct="1"/>
            <a:r>
              <a:rPr lang="en-US" dirty="0">
                <a:ea typeface="ＭＳ Ｐゴシック"/>
                <a:cs typeface="ＭＳ Ｐゴシック"/>
              </a:rPr>
              <a:t>Civilian Volunteers come from a variety of backgrounds, but all believe in strong sea services.</a:t>
            </a:r>
          </a:p>
          <a:p>
            <a:pPr eaLnBrk="1" hangingPunct="1"/>
            <a:r>
              <a:rPr lang="en-US" dirty="0">
                <a:ea typeface="ＭＳ Ｐゴシック"/>
                <a:cs typeface="ＭＳ Ｐゴシック"/>
              </a:rPr>
              <a:t>Key Activities: Junior Navy and Marine Corps ROTC, Adopt-a-Ship, public education on sea services, ship </a:t>
            </a:r>
            <a:r>
              <a:rPr lang="en-US" dirty="0" err="1">
                <a:ea typeface="ＭＳ Ｐゴシック"/>
                <a:cs typeface="ＭＳ Ｐゴシック"/>
              </a:rPr>
              <a:t>commissionings</a:t>
            </a:r>
            <a:r>
              <a:rPr lang="en-US" dirty="0">
                <a:ea typeface="ＭＳ Ｐゴシック"/>
                <a:cs typeface="ＭＳ Ｐゴシック"/>
              </a:rPr>
              <a:t>, Naval Sea Cadets Corps  </a:t>
            </a:r>
          </a:p>
          <a:p>
            <a:endParaRPr lang="en-US" dirty="0">
              <a:ea typeface="ＭＳ Ｐゴシック"/>
              <a:cs typeface="ＭＳ Ｐゴシック"/>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0B59892E-5FB2-4FAB-984C-927346886019}" type="slidenum">
              <a:rPr lang="en-US" smtClean="0">
                <a:ea typeface="ＭＳ Ｐゴシック"/>
                <a:cs typeface="ＭＳ Ｐゴシック"/>
              </a:rPr>
              <a:pPr/>
              <a:t>3</a:t>
            </a:fld>
            <a:endParaRPr lang="en-US">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fontAlgn="base" hangingPunct="0"/>
            <a:r>
              <a:rPr lang="en-US" sz="1200" kern="1200" dirty="0">
                <a:solidFill>
                  <a:schemeClr val="tx1"/>
                </a:solidFill>
                <a:effectLst/>
                <a:latin typeface="+mn-lt"/>
                <a:ea typeface="ＭＳ Ｐゴシック" charset="0"/>
                <a:cs typeface="ＭＳ Ｐゴシック" charset="0"/>
              </a:rPr>
              <a:t>2016 year in review is not yet published. During 2015, the Coast Guard:</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Surpassed its 2014 mark of 140 metric tons of illegal drugs from the maritime domain, interdicting 179 metric tons.</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Detained 503 suspected smugglers for prosecution in the United States.</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In less than a month, the Cutter BERTHOLF: conducted 12 drug interdictions, confiscated over 33,000 pounds of cocaine, and detained 32 suspected smugglers. These operations included a record-breaking recovery of 15,000 pounds of cocaine from a single self-propelled semi-submersible smuggling vessel.</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Captured $4.9 billion Wholesale value of illegal narcotics.</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Interdicted 6,000 undocumented migrants attempting to illegally enter the United States by maritime routes.</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Responded to over 16,400 Search and Rescue (SAR) cases, resulting in over 3,500 lives saved. In one example, a Coast Guard rescue swimmer deployed to assist a fishing vessel overcame 5 </a:t>
            </a:r>
            <a:r>
              <a:rPr lang="en-US" sz="1200" kern="1200" dirty="0" err="1">
                <a:solidFill>
                  <a:schemeClr val="tx1"/>
                </a:solidFill>
                <a:effectLst/>
                <a:latin typeface="+mn-lt"/>
                <a:ea typeface="ＭＳ Ｐゴシック" charset="0"/>
                <a:cs typeface="ＭＳ Ｐゴシック" charset="0"/>
              </a:rPr>
              <a:t>ft</a:t>
            </a:r>
            <a:r>
              <a:rPr lang="en-US" sz="1200" kern="1200" dirty="0">
                <a:solidFill>
                  <a:schemeClr val="tx1"/>
                </a:solidFill>
                <a:effectLst/>
                <a:latin typeface="+mn-lt"/>
                <a:ea typeface="ＭＳ Ｐゴシック" charset="0"/>
                <a:cs typeface="ＭＳ Ｐゴシック" charset="0"/>
              </a:rPr>
              <a:t> seas, 30 mph winds, 57 degree water, and a pitch-black night, and swam nearly a mile to individually tow four fishermen from their life raft to shore, saving all four lives.</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Directed cleanup efforts, which involved 10 federal, state, and local government agencies, Native American tribes, and 55 environmental non-governmental agencies in response to the oil pipeline discharge in Los Angeles/Long Beach in May 2015. </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Conducted over 20,700 container inspections and monitored 1,024 cargo transfers to ensure security of the maritime domain.</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Inspected more than 4,200 marine facilities for compliance with safety and environmental protection regulations.</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Conducted over 4,000 safety and security examinations on vessels operating on the Outer Continental Shelf.</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Investigated over 5,200 reportable marine casualties involving commercial vessels.</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 Screened 131,276 merchant vessels for potential security threats.</a:t>
            </a:r>
          </a:p>
          <a:p>
            <a:pPr marL="171450" indent="-171450" fontAlgn="base" hangingPunct="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 Conducted 20,775 waterborne patrols of critical maritime infrastructure, escorted over 1,955 high-capacity passenger vessels and conducted nearly 8,600 security </a:t>
            </a:r>
            <a:r>
              <a:rPr lang="en-US" sz="1200" kern="1200" dirty="0" err="1">
                <a:solidFill>
                  <a:schemeClr val="tx1"/>
                </a:solidFill>
                <a:effectLst/>
                <a:latin typeface="+mn-lt"/>
                <a:ea typeface="ＭＳ Ｐゴシック" charset="0"/>
                <a:cs typeface="ＭＳ Ｐゴシック" charset="0"/>
              </a:rPr>
              <a:t>boardings</a:t>
            </a:r>
            <a:r>
              <a:rPr lang="en-US" sz="1200" kern="1200" dirty="0">
                <a:solidFill>
                  <a:schemeClr val="tx1"/>
                </a:solidFill>
                <a:effectLst/>
                <a:latin typeface="+mn-lt"/>
                <a:ea typeface="ＭＳ Ｐゴシック" charset="0"/>
                <a:cs typeface="ＭＳ Ｐゴシック" charset="0"/>
              </a:rPr>
              <a:t> in and around U.S. ports.</a:t>
            </a:r>
          </a:p>
          <a:p>
            <a:pPr fontAlgn="base" hangingPunct="0"/>
            <a:endParaRPr lang="en-US" dirty="0">
              <a:effectLst/>
            </a:endParaRPr>
          </a:p>
          <a:p>
            <a:pPr fontAlgn="base" hangingPunct="0"/>
            <a:endParaRPr lang="en-US" sz="1200" kern="1200" dirty="0">
              <a:solidFill>
                <a:schemeClr val="tx1"/>
              </a:solidFill>
              <a:effectLst/>
              <a:latin typeface="+mn-lt"/>
              <a:ea typeface="ＭＳ Ｐゴシック" charset="0"/>
              <a:cs typeface="ＭＳ Ｐゴシック" charset="0"/>
            </a:endParaRPr>
          </a:p>
          <a:p>
            <a:pPr marL="171450" indent="-171450" eaLnBrk="1" hangingPunct="1">
              <a:spcBef>
                <a:spcPct val="0"/>
              </a:spcBef>
              <a:buFont typeface="Arial" panose="020B0604020202020204" pitchFamily="34" charset="0"/>
              <a:buChar char="•"/>
            </a:pPr>
            <a:endParaRPr lang="en-US" dirty="0">
              <a:ea typeface="ＭＳ Ｐゴシック"/>
              <a:cs typeface="ＭＳ Ｐゴシック"/>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ECDF4433-09BF-4918-97AD-74CE62FF9209}" type="slidenum">
              <a:rPr lang="en-US" smtClean="0">
                <a:ea typeface="ＭＳ Ｐゴシック"/>
                <a:cs typeface="ＭＳ Ｐゴシック"/>
              </a:rPr>
              <a:pPr/>
              <a:t>4</a:t>
            </a:fld>
            <a:endParaRPr lang="en-US">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latin typeface="Calibri" pitchFamily="34" charset="0"/>
              </a:rPr>
              <a:t>USCG’s maintenance of more than 47,000 navigation aides ensured the safe transport of these goods.  </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a:latin typeface="Times New Roman" charset="0"/>
              </a:rPr>
              <a:t>The seas link the Nation with world trade and commerce. Utilizing the seas allows us to project military power beyond our shores, protect important U.S. interests, and assist allies and friends. Alternatively, the seas also serve as highways for criminal and terrorist threats that honor no national borders.</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Times New Roman"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a:latin typeface="Times New Roman" charset="0"/>
              </a:rPr>
              <a:t>Map is a NASA image of all ships</a:t>
            </a:r>
            <a:r>
              <a:rPr lang="en-US" baseline="0" dirty="0">
                <a:latin typeface="Times New Roman" charset="0"/>
              </a:rPr>
              <a:t> transporting goods at a single 24 hour period.</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a:latin typeface="Times New Roman"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a:latin typeface="Times New Roman" charset="0"/>
              </a:rPr>
              <a:t>1.3 billion tons and billion tons of cargo statistics from the Transportation Institute.  Job number from NOAA. $4.5T is from USCG Commandant at Brookings, December 2016. </a:t>
            </a:r>
            <a:endParaRPr lang="en-US" dirty="0">
              <a:latin typeface="Times New Roman"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latin typeface="Calibri" pitchFamily="34" charset="0"/>
            </a:endParaRPr>
          </a:p>
          <a:p>
            <a:pPr eaLnBrk="1" hangingPunct="1">
              <a:spcBef>
                <a:spcPct val="0"/>
              </a:spcBef>
            </a:pPr>
            <a:endParaRPr lang="en-US" dirty="0">
              <a:ea typeface="ＭＳ Ｐゴシック"/>
              <a:cs typeface="ＭＳ Ｐゴシック"/>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ECDF4433-09BF-4918-97AD-74CE62FF9209}" type="slidenum">
              <a:rPr lang="en-US" smtClean="0">
                <a:ea typeface="ＭＳ Ｐゴシック"/>
                <a:cs typeface="ＭＳ Ｐゴシック"/>
              </a:rPr>
              <a:pPr/>
              <a:t>5</a:t>
            </a:fld>
            <a:endParaRPr lang="en-US">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cs typeface="ＭＳ Ｐゴシック"/>
              </a:rPr>
              <a:t>Each day, the men and women of the 42,000 plus active duty Coast Guard, 7,899  Reservists, and 32,000 </a:t>
            </a:r>
            <a:r>
              <a:rPr lang="en-US" dirty="0" err="1">
                <a:ea typeface="ＭＳ Ｐゴシック"/>
                <a:cs typeface="ＭＳ Ｐゴシック"/>
              </a:rPr>
              <a:t>Auxiliarists</a:t>
            </a:r>
            <a:r>
              <a:rPr lang="en-US" dirty="0">
                <a:ea typeface="ＭＳ Ｐゴシック"/>
                <a:cs typeface="ＭＳ Ｐゴシック"/>
              </a:rPr>
              <a:t> provide services over 3.4 million square miles of Exclusive Economic Zones.</a:t>
            </a:r>
          </a:p>
          <a:p>
            <a:pPr marL="0" indent="0">
              <a:buFont typeface="Arial"/>
              <a:buNone/>
            </a:pPr>
            <a:endParaRPr lang="en-US" baseline="0" dirty="0">
              <a:ea typeface="ＭＳ Ｐゴシック"/>
              <a:cs typeface="ＭＳ Ｐゴシック"/>
            </a:endParaRPr>
          </a:p>
          <a:p>
            <a:pPr marL="0" indent="0">
              <a:buFont typeface="Arial"/>
              <a:buNone/>
            </a:pPr>
            <a:r>
              <a:rPr lang="en-US" baseline="0" dirty="0">
                <a:ea typeface="ＭＳ Ｐゴシック"/>
                <a:cs typeface="ＭＳ Ｐゴシック"/>
              </a:rPr>
              <a:t>However, due to constrained resources, the USCG cannot respond to everything.  Only 10% of known drug traffic flow can be disrupted (USCG State of the Coast Guard, Admiral </a:t>
            </a:r>
            <a:r>
              <a:rPr lang="en-US" baseline="0" dirty="0" err="1">
                <a:ea typeface="ＭＳ Ｐゴシック"/>
                <a:cs typeface="ＭＳ Ｐゴシック"/>
              </a:rPr>
              <a:t>Zukunft</a:t>
            </a:r>
            <a:r>
              <a:rPr lang="en-US" baseline="0" dirty="0">
                <a:ea typeface="ＭＳ Ｐゴシック"/>
                <a:cs typeface="ＭＳ Ｐゴシック"/>
              </a:rPr>
              <a:t>, speaking at Brookings Institute. December 2016). </a:t>
            </a:r>
          </a:p>
          <a:p>
            <a:pPr marL="0" indent="0">
              <a:buFont typeface="Arial"/>
              <a:buNone/>
            </a:pPr>
            <a:endParaRPr lang="en-US" baseline="0" dirty="0">
              <a:ea typeface="ＭＳ Ｐゴシック"/>
              <a:cs typeface="ＭＳ Ｐゴシック"/>
            </a:endParaRPr>
          </a:p>
          <a:p>
            <a:pPr marL="0" indent="0">
              <a:buFont typeface="Arial"/>
              <a:buNone/>
            </a:pPr>
            <a:r>
              <a:rPr lang="en-US" baseline="0" dirty="0">
                <a:ea typeface="ＭＳ Ｐゴシック"/>
                <a:cs typeface="ＭＳ Ｐゴシック"/>
              </a:rPr>
              <a:t>Statistics from the latest Coast Guard budget request: https://www.uscg.mil/budget/docs/FY18/FY%202018%20Budget%20Overview_WEB%20FINAL.pdf </a:t>
            </a:r>
          </a:p>
          <a:p>
            <a:pPr marL="171450" indent="-171450">
              <a:buFont typeface="Arial"/>
              <a:buChar char="•"/>
            </a:pPr>
            <a:endParaRPr lang="en-US" dirty="0">
              <a:ea typeface="ＭＳ Ｐゴシック"/>
              <a:cs typeface="ＭＳ Ｐゴシック"/>
            </a:endParaRPr>
          </a:p>
          <a:p>
            <a:pPr eaLnBrk="1" hangingPunct="1">
              <a:spcBef>
                <a:spcPct val="0"/>
              </a:spcBef>
            </a:pPr>
            <a:endParaRPr lang="en-US" dirty="0">
              <a:ea typeface="ＭＳ Ｐゴシック"/>
              <a:cs typeface="ＭＳ Ｐゴシック"/>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911F47AD-D8E6-4DD5-B78A-A95481E9ED31}" type="slidenum">
              <a:rPr lang="en-US" smtClean="0">
                <a:ea typeface="ＭＳ Ｐゴシック"/>
                <a:cs typeface="ＭＳ Ｐゴシック"/>
              </a:rPr>
              <a:pPr/>
              <a:t>6</a:t>
            </a:fld>
            <a:endParaRPr lang="en-US">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US" dirty="0">
                <a:ea typeface="ＭＳ Ｐゴシック"/>
                <a:cs typeface="ＭＳ Ｐゴシック"/>
              </a:rPr>
              <a:t>For details on the problems and the Coast Guard’s approach, please see the P2 Q&amp;A number 6 and pages 18-19 of the Maritime Policy Statement. </a:t>
            </a:r>
          </a:p>
          <a:p>
            <a:pPr marL="0" indent="0">
              <a:buFont typeface="Arial" panose="020B0604020202020204" pitchFamily="34" charset="0"/>
              <a:buNone/>
            </a:pPr>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E71CD6D3-F2CB-4080-9B2D-91A7E2089029}" type="slidenum">
              <a:rPr lang="en-US" smtClean="0">
                <a:ea typeface="ＭＳ Ｐゴシック"/>
                <a:cs typeface="ＭＳ Ｐゴシック"/>
              </a:rPr>
              <a:pPr/>
              <a:t>7</a:t>
            </a:fld>
            <a:endParaRPr lang="en-US">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baseline="0" dirty="0">
                <a:ea typeface="ＭＳ Ｐゴシック"/>
                <a:cs typeface="ＭＳ Ｐゴシック"/>
              </a:rPr>
              <a:t>We need the Coast Guard more than ever (all from the Commandant’s speech at Brookings December 2016).  </a:t>
            </a:r>
          </a:p>
          <a:p>
            <a:pPr marL="228600" indent="-228600" eaLnBrk="1" hangingPunct="1">
              <a:spcBef>
                <a:spcPct val="0"/>
              </a:spcBef>
              <a:buAutoNum type="arabicPeriod"/>
            </a:pPr>
            <a:r>
              <a:rPr lang="en-US" baseline="0" dirty="0">
                <a:ea typeface="ＭＳ Ｐゴシック"/>
                <a:cs typeface="ＭＳ Ｐゴシック"/>
              </a:rPr>
              <a:t>The Western hemisphere has incredible levels of violence—the murder rate in Honduras is higher than that of 2007 Iraq.  DOD is stretched elsewhere (Pacific pivot, Russian aggression, ISIS), so USCG focuses on the Americas (Western Hemisphere Strategy published late 2014).  Focus is on migrant &amp; drug interdiction, transnational crime.</a:t>
            </a:r>
          </a:p>
          <a:p>
            <a:pPr marL="228600" indent="-228600" eaLnBrk="1" hangingPunct="1">
              <a:spcBef>
                <a:spcPct val="0"/>
              </a:spcBef>
              <a:buAutoNum type="arabicPeriod"/>
            </a:pPr>
            <a:r>
              <a:rPr lang="en-US" baseline="0" dirty="0">
                <a:ea typeface="ＭＳ Ｐゴシック"/>
                <a:cs typeface="ＭＳ Ｐゴシック"/>
              </a:rPr>
              <a:t>Energy renaissance:  the U.S. is on track to be a net energy exporter by the 2020s.  The majority of those exports will travel by our Maritime Transportation System.  The USCG ensures the MTS is safe and resilient, ready to handle those shipments and ensure the certification of US flag ships.</a:t>
            </a:r>
          </a:p>
          <a:p>
            <a:pPr marL="228600" indent="-228600" eaLnBrk="1" hangingPunct="1">
              <a:spcBef>
                <a:spcPct val="0"/>
              </a:spcBef>
              <a:buAutoNum type="arabicPeriod"/>
            </a:pPr>
            <a:r>
              <a:rPr lang="en-US" baseline="0" dirty="0">
                <a:ea typeface="ＭＳ Ｐゴシック"/>
                <a:cs typeface="ＭＳ Ｐゴシック"/>
              </a:rPr>
              <a:t>Arctic:  A new ocean is being created and human activity in the Arctic is increasing.  It has an incredible amount of natural resources.  We only have one heavy polar ice breaker:  Russia has 27 oceangoing ice breakers, both heavy and medium.  We must invest in our ice breaker capability. This budget makes a serious investment and Congress must preserve that. </a:t>
            </a:r>
          </a:p>
          <a:p>
            <a:pPr marL="628650" lvl="1"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USCG independent review recommends 3 heavy, 3 medium icebreakers to fully meet the USCG’s mission, as does the Department of Homeland Security Strategic Guidance.</a:t>
            </a:r>
          </a:p>
          <a:p>
            <a:pPr marL="628650" lvl="1"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If you want a lot of detail, this is a great overview for Coast Guard Icebreaker Modernization: </a:t>
            </a:r>
            <a:r>
              <a:rPr lang="en-US" sz="1200" u="sng" kern="1200" dirty="0">
                <a:solidFill>
                  <a:schemeClr val="tx1"/>
                </a:solidFill>
                <a:effectLst/>
                <a:latin typeface="+mn-lt"/>
                <a:ea typeface="ＭＳ Ｐゴシック" charset="0"/>
                <a:cs typeface="ＭＳ Ｐゴシック" charset="0"/>
                <a:hlinkClick r:id="rId3"/>
              </a:rPr>
              <a:t>https://www.fas.org/sgp/crs/weapons/RL34391.pdf</a:t>
            </a:r>
            <a:r>
              <a:rPr lang="en-US" sz="1200" kern="1200" dirty="0">
                <a:solidFill>
                  <a:schemeClr val="tx1"/>
                </a:solidFill>
                <a:effectLst/>
                <a:latin typeface="+mn-lt"/>
                <a:ea typeface="ＭＳ Ｐゴシック" charset="0"/>
                <a:cs typeface="ＭＳ Ｐゴシック" charset="0"/>
              </a:rPr>
              <a:t> </a:t>
            </a:r>
          </a:p>
          <a:p>
            <a:pPr marL="228600" indent="-228600" eaLnBrk="1" hangingPunct="1">
              <a:spcBef>
                <a:spcPct val="0"/>
              </a:spcBef>
              <a:buAutoNum type="arabicPeriod"/>
            </a:pPr>
            <a:endParaRPr lang="en-US" dirty="0">
              <a:ea typeface="ＭＳ Ｐゴシック"/>
              <a:cs typeface="ＭＳ Ｐゴシック"/>
            </a:endParaRPr>
          </a:p>
        </p:txBody>
      </p:sp>
      <p:sp>
        <p:nvSpPr>
          <p:cNvPr id="25603" name="Slide Number Placeholder 3"/>
          <p:cNvSpPr>
            <a:spLocks noGrp="1"/>
          </p:cNvSpPr>
          <p:nvPr>
            <p:ph type="sldNum" sz="quarter" idx="5"/>
          </p:nvPr>
        </p:nvSpPr>
        <p:spPr bwMode="auto">
          <a:noFill/>
          <a:ln>
            <a:miter lim="800000"/>
            <a:headEnd/>
            <a:tailEnd/>
          </a:ln>
        </p:spPr>
        <p:txBody>
          <a:bodyPr/>
          <a:lstStyle/>
          <a:p>
            <a:pPr defTabSz="922338"/>
            <a:fld id="{297751B6-643C-4EFA-AB14-89A4A9961115}" type="slidenum">
              <a:rPr lang="en-US" sz="1100" smtClean="0">
                <a:latin typeface="Arial" pitchFamily="34" charset="0"/>
                <a:ea typeface="ＭＳ Ｐゴシック"/>
                <a:cs typeface="ＭＳ Ｐゴシック"/>
              </a:rPr>
              <a:pPr defTabSz="922338"/>
              <a:t>8</a:t>
            </a:fld>
            <a:endParaRPr lang="en-US" sz="1100">
              <a:latin typeface="Arial"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US" dirty="0">
                <a:ea typeface="ＭＳ Ｐゴシック"/>
                <a:cs typeface="ＭＳ Ｐゴシック"/>
              </a:rPr>
              <a:t>For details on this issue, please see the Navy League’s testimony before the House Coast Guard &amp; Maritime Transportation Subcommittee: https://transportation.house.gov/UploadedFiles/2017-06-07_-_Acton_Testimony.pdf </a:t>
            </a:r>
          </a:p>
          <a:p>
            <a:pPr marL="0" indent="0">
              <a:buFont typeface="Arial" panose="020B0604020202020204" pitchFamily="34" charset="0"/>
              <a:buNone/>
            </a:pPr>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E71CD6D3-F2CB-4080-9B2D-91A7E2089029}" type="slidenum">
              <a:rPr lang="en-US" smtClean="0">
                <a:ea typeface="ＭＳ Ｐゴシック"/>
                <a:cs typeface="ＭＳ Ｐゴシック"/>
              </a:rPr>
              <a:pPr/>
              <a:t>9</a:t>
            </a:fld>
            <a:endParaRPr lang="en-US">
              <a:ea typeface="ＭＳ Ｐゴシック"/>
              <a:cs typeface="ＭＳ Ｐゴシック"/>
            </a:endParaRPr>
          </a:p>
        </p:txBody>
      </p:sp>
    </p:spTree>
    <p:extLst>
      <p:ext uri="{BB962C8B-B14F-4D97-AF65-F5344CB8AC3E}">
        <p14:creationId xmlns:p14="http://schemas.microsoft.com/office/powerpoint/2010/main" val="377437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38BA8B2-8580-4BAD-B842-BFAE2176A116}" type="datetime1">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defRPr/>
            </a:lvl1pPr>
          </a:lstStyle>
          <a:p>
            <a:pPr>
              <a:defRPr/>
            </a:pPr>
            <a:fld id="{268BC956-67DE-4143-8319-85A61C28FE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D87CDD-F0E1-4517-A377-3A5AF7D0320A}" type="datetime1">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defRPr/>
            </a:lvl1pPr>
          </a:lstStyle>
          <a:p>
            <a:pPr>
              <a:defRPr/>
            </a:pPr>
            <a:fld id="{5AB04D3D-1B5F-416C-9A5A-E98D9DDE38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41E00C-C1E2-49DF-8443-AC5B881012BC}" type="datetime1">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defRPr/>
            </a:lvl1pPr>
          </a:lstStyle>
          <a:p>
            <a:pPr>
              <a:defRPr/>
            </a:pPr>
            <a:fld id="{840EFCD3-EE65-423F-B0CE-118215F5CF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840948BF-0714-49FB-B7C0-1F29E4BB51AA}" type="datetime1">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lgn="l">
              <a:defRPr smtClean="0"/>
            </a:lvl1pPr>
          </a:lstStyle>
          <a:p>
            <a:pPr>
              <a:defRPr/>
            </a:pPr>
            <a:fld id="{449E8F67-1D5A-4BF7-905D-7C54BDF290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7BF5BB1-416C-4CC8-8209-0B3B59010B6A}" type="datetime1">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defRPr/>
            </a:lvl1pPr>
          </a:lstStyle>
          <a:p>
            <a:pPr>
              <a:defRPr/>
            </a:pPr>
            <a:fld id="{D83FA3EB-70A9-44E0-B398-001A152D47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729F4A2-44E7-4F43-9297-5721EF2DC8E2}" type="datetime1">
              <a:rPr lang="en-US"/>
              <a:pPr>
                <a:defRPr/>
              </a:pPr>
              <a:t>6/9/2017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7" name="Slide Number Placeholder 5"/>
          <p:cNvSpPr>
            <a:spLocks noGrp="1"/>
          </p:cNvSpPr>
          <p:nvPr>
            <p:ph type="sldNum" sz="quarter" idx="12"/>
          </p:nvPr>
        </p:nvSpPr>
        <p:spPr/>
        <p:txBody>
          <a:bodyPr/>
          <a:lstStyle>
            <a:lvl1pPr>
              <a:defRPr/>
            </a:lvl1pPr>
          </a:lstStyle>
          <a:p>
            <a:pPr>
              <a:defRPr/>
            </a:pPr>
            <a:fld id="{16E3F16B-69CB-4997-8B2D-BEE4097F27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29EC2E-D285-45A7-95D8-B0ACF538048C}" type="datetime1">
              <a:rPr lang="en-US"/>
              <a:pPr>
                <a:defRPr/>
              </a:pPr>
              <a:t>6/9/2017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9" name="Slide Number Placeholder 5"/>
          <p:cNvSpPr>
            <a:spLocks noGrp="1"/>
          </p:cNvSpPr>
          <p:nvPr>
            <p:ph type="sldNum" sz="quarter" idx="12"/>
          </p:nvPr>
        </p:nvSpPr>
        <p:spPr/>
        <p:txBody>
          <a:bodyPr/>
          <a:lstStyle>
            <a:lvl1pPr>
              <a:defRPr/>
            </a:lvl1pPr>
          </a:lstStyle>
          <a:p>
            <a:pPr>
              <a:defRPr/>
            </a:pPr>
            <a:fld id="{0B7B7B38-284C-44FF-A433-D4162F7531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D2586CB-4AF9-47E3-954D-2E10DB7CDBF1}" type="datetime1">
              <a:rPr lang="en-US"/>
              <a:pPr>
                <a:defRPr/>
              </a:pPr>
              <a:t>6/9/2017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5" name="Slide Number Placeholder 5"/>
          <p:cNvSpPr>
            <a:spLocks noGrp="1"/>
          </p:cNvSpPr>
          <p:nvPr>
            <p:ph type="sldNum" sz="quarter" idx="12"/>
          </p:nvPr>
        </p:nvSpPr>
        <p:spPr/>
        <p:txBody>
          <a:bodyPr/>
          <a:lstStyle>
            <a:lvl1pPr>
              <a:defRPr/>
            </a:lvl1pPr>
          </a:lstStyle>
          <a:p>
            <a:pPr>
              <a:defRPr/>
            </a:pPr>
            <a:fld id="{E3B5D0A1-52AE-4DF6-B731-CE1418F985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5FE1CB-0DA4-4603-AA8A-9ADAA77486DD}" type="datetime1">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4" name="Slide Number Placeholder 5"/>
          <p:cNvSpPr>
            <a:spLocks noGrp="1"/>
          </p:cNvSpPr>
          <p:nvPr>
            <p:ph type="sldNum" sz="quarter" idx="12"/>
          </p:nvPr>
        </p:nvSpPr>
        <p:spPr/>
        <p:txBody>
          <a:bodyPr/>
          <a:lstStyle>
            <a:lvl1pPr>
              <a:defRPr/>
            </a:lvl1pPr>
          </a:lstStyle>
          <a:p>
            <a:pPr>
              <a:defRPr/>
            </a:pPr>
            <a:fld id="{31FA097F-1D6C-44F1-BD11-A5CC1E42AE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934AD2-D87B-4110-9B17-FDBA58AEF4F3}" type="datetime1">
              <a:rPr lang="en-US"/>
              <a:pPr>
                <a:defRPr/>
              </a:pPr>
              <a:t>6/9/2017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7" name="Slide Number Placeholder 5"/>
          <p:cNvSpPr>
            <a:spLocks noGrp="1"/>
          </p:cNvSpPr>
          <p:nvPr>
            <p:ph type="sldNum" sz="quarter" idx="12"/>
          </p:nvPr>
        </p:nvSpPr>
        <p:spPr/>
        <p:txBody>
          <a:bodyPr/>
          <a:lstStyle>
            <a:lvl1pPr>
              <a:defRPr/>
            </a:lvl1pPr>
          </a:lstStyle>
          <a:p>
            <a:pPr>
              <a:defRPr/>
            </a:pPr>
            <a:fld id="{8762863E-F0EB-46F6-9478-E162C7C9CB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470FDE-E0AA-4B34-9405-4F71AEDCE6FD}" type="datetime1">
              <a:rPr lang="en-US"/>
              <a:pPr>
                <a:defRPr/>
              </a:pPr>
              <a:t>6/9/2017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7" name="Slide Number Placeholder 5"/>
          <p:cNvSpPr>
            <a:spLocks noGrp="1"/>
          </p:cNvSpPr>
          <p:nvPr>
            <p:ph type="sldNum" sz="quarter" idx="12"/>
          </p:nvPr>
        </p:nvSpPr>
        <p:spPr/>
        <p:txBody>
          <a:bodyPr/>
          <a:lstStyle>
            <a:lvl1pPr>
              <a:defRPr/>
            </a:lvl1pPr>
          </a:lstStyle>
          <a:p>
            <a:pPr>
              <a:defRPr/>
            </a:pPr>
            <a:fld id="{95C31168-1910-45FF-9B6A-4D48C161F8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ＭＳ Ｐゴシック" pitchFamily="34" charset="-128"/>
                <a:cs typeface="+mn-cs"/>
              </a:defRPr>
            </a:lvl1pPr>
          </a:lstStyle>
          <a:p>
            <a:pPr>
              <a:defRPr/>
            </a:pPr>
            <a:fld id="{73D8BD57-765A-42B7-95F3-EA0F2C4DD44C}" type="datetime1">
              <a:rPr lang="en-US"/>
              <a:pPr>
                <a:defRPr/>
              </a:pPr>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Citizens in Support of the Sea Services</a:t>
            </a:r>
          </a:p>
        </p:txBody>
      </p:sp>
      <p:sp>
        <p:nvSpPr>
          <p:cNvPr id="6" name="Slide Number Placeholder 5"/>
          <p:cNvSpPr>
            <a:spLocks noGrp="1"/>
          </p:cNvSpPr>
          <p:nvPr>
            <p:ph type="sldNum" sz="quarter" idx="4"/>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17C64A1B-EB2F-4B0D-AFC7-F65FF5DBCC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jpe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Navy League of the United States</a:t>
            </a:r>
          </a:p>
        </p:txBody>
      </p:sp>
      <p:pic>
        <p:nvPicPr>
          <p:cNvPr id="14338"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14339"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14340"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14341"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14344" name="Rectangle 9"/>
          <p:cNvSpPr>
            <a:spLocks noChangeArrowheads="1"/>
          </p:cNvSpPr>
          <p:nvPr/>
        </p:nvSpPr>
        <p:spPr bwMode="auto">
          <a:xfrm>
            <a:off x="1034256" y="1676400"/>
            <a:ext cx="7086600" cy="2092881"/>
          </a:xfrm>
          <a:prstGeom prst="rect">
            <a:avLst/>
          </a:prstGeom>
          <a:noFill/>
          <a:ln w="9525">
            <a:noFill/>
            <a:miter lim="800000"/>
            <a:headEnd/>
            <a:tailEnd/>
          </a:ln>
        </p:spPr>
        <p:txBody>
          <a:bodyPr>
            <a:spAutoFit/>
          </a:bodyPr>
          <a:lstStyle/>
          <a:p>
            <a:pPr algn="ctr"/>
            <a:r>
              <a:rPr lang="en-US" sz="3600" b="1" dirty="0">
                <a:latin typeface="Calibri" pitchFamily="34" charset="0"/>
              </a:rPr>
              <a:t>Semper </a:t>
            </a:r>
            <a:r>
              <a:rPr lang="en-US" sz="3600" b="1" dirty="0" err="1">
                <a:latin typeface="Calibri" pitchFamily="34" charset="0"/>
              </a:rPr>
              <a:t>Paratus</a:t>
            </a:r>
            <a:r>
              <a:rPr lang="en-US" sz="3600" b="1" dirty="0">
                <a:latin typeface="Calibri" pitchFamily="34" charset="0"/>
              </a:rPr>
              <a:t>:  The Always-Ready</a:t>
            </a:r>
          </a:p>
          <a:p>
            <a:pPr algn="ctr"/>
            <a:r>
              <a:rPr lang="en-US" sz="6600" b="1" dirty="0">
                <a:latin typeface="Calibri" pitchFamily="34" charset="0"/>
              </a:rPr>
              <a:t>U.S. Coast Guard</a:t>
            </a:r>
          </a:p>
          <a:p>
            <a:pPr algn="ctr"/>
            <a:endParaRPr lang="en-US" sz="2800" dirty="0">
              <a:latin typeface="Calibri" pitchFamily="34" charset="0"/>
            </a:endParaRPr>
          </a:p>
        </p:txBody>
      </p:sp>
      <p:sp>
        <p:nvSpPr>
          <p:cNvPr id="14345" name="Slide Number Placeholder 9"/>
          <p:cNvSpPr>
            <a:spLocks noGrp="1"/>
          </p:cNvSpPr>
          <p:nvPr>
            <p:ph type="sldNum" sz="quarter" idx="12"/>
          </p:nvPr>
        </p:nvSpPr>
        <p:spPr bwMode="auto">
          <a:noFill/>
          <a:ln>
            <a:miter lim="800000"/>
            <a:headEnd/>
            <a:tailEnd/>
          </a:ln>
        </p:spPr>
        <p:txBody>
          <a:bodyPr/>
          <a:lstStyle/>
          <a:p>
            <a:fld id="{F74DA99B-7623-4038-BE84-77F00B26F807}" type="slidenum">
              <a:rPr lang="en-US">
                <a:ea typeface="ＭＳ Ｐゴシック"/>
                <a:cs typeface="ＭＳ Ｐゴシック"/>
              </a:rPr>
              <a:pPr/>
              <a:t>1</a:t>
            </a:fld>
            <a:endParaRPr lang="en-US">
              <a:ea typeface="ＭＳ Ｐゴシック"/>
              <a:cs typeface="ＭＳ Ｐゴシック"/>
            </a:endParaRPr>
          </a:p>
        </p:txBody>
      </p:sp>
      <p:sp>
        <p:nvSpPr>
          <p:cNvPr id="4" name="TextBox 3"/>
          <p:cNvSpPr txBox="1"/>
          <p:nvPr/>
        </p:nvSpPr>
        <p:spPr>
          <a:xfrm>
            <a:off x="685800" y="5793581"/>
            <a:ext cx="7490070" cy="369332"/>
          </a:xfrm>
          <a:prstGeom prst="rect">
            <a:avLst/>
          </a:prstGeom>
          <a:noFill/>
        </p:spPr>
        <p:txBody>
          <a:bodyPr wrap="square" rtlCol="0">
            <a:spAutoFit/>
          </a:bodyPr>
          <a:lstStyle/>
          <a:p>
            <a:pPr algn="ctr"/>
            <a:r>
              <a:rPr lang="en-US" dirty="0"/>
              <a:t>For (Congressman/woman), (State/District), (Month) (Date), 2017</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1511" y="3711198"/>
            <a:ext cx="2991970" cy="16954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520" y="3729708"/>
            <a:ext cx="2286000" cy="176212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3873319"/>
            <a:ext cx="2286000" cy="1514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295400" y="274638"/>
            <a:ext cx="7010400" cy="639762"/>
          </a:xfrm>
        </p:spPr>
        <p:txBody>
          <a:bodyPr/>
          <a:lstStyle/>
          <a:p>
            <a:pPr eaLnBrk="1" hangingPunct="1"/>
            <a:r>
              <a:rPr lang="en-US" sz="3600" b="1" dirty="0">
                <a:solidFill>
                  <a:srgbClr val="17375E"/>
                </a:solidFill>
                <a:ea typeface="ＭＳ Ｐゴシック"/>
                <a:cs typeface="ＭＳ Ｐゴシック"/>
              </a:rPr>
              <a:t>USCG Needs New Icebreakers</a:t>
            </a:r>
            <a:endParaRPr lang="en-US" sz="3600" b="1" i="1" dirty="0">
              <a:solidFill>
                <a:srgbClr val="17375E"/>
              </a:solidFill>
              <a:latin typeface="Lucida Fax" pitchFamily="18" charset="0"/>
              <a:ea typeface="ＭＳ Ｐゴシック"/>
              <a:cs typeface="ＭＳ Ｐゴシック"/>
            </a:endParaRPr>
          </a:p>
        </p:txBody>
      </p:sp>
      <p:pic>
        <p:nvPicPr>
          <p:cNvPr id="26626"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6627"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6628"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6629"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7176" name="Rectangle 9"/>
          <p:cNvSpPr>
            <a:spLocks noChangeArrowheads="1"/>
          </p:cNvSpPr>
          <p:nvPr/>
        </p:nvSpPr>
        <p:spPr bwMode="auto">
          <a:xfrm>
            <a:off x="457199" y="1304925"/>
            <a:ext cx="8486775" cy="3035446"/>
          </a:xfrm>
          <a:prstGeom prst="rect">
            <a:avLst/>
          </a:prstGeom>
          <a:noFill/>
          <a:ln w="9525">
            <a:noFill/>
            <a:miter lim="800000"/>
            <a:headEnd/>
            <a:tailEnd/>
          </a:ln>
        </p:spPr>
        <p:txBody>
          <a:bodyPr wrap="square">
            <a:spAutoFit/>
          </a:bodyPr>
          <a:lstStyle/>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The Coast Guard needs 3 heavy and 3 medium icebreakers.</a:t>
            </a:r>
          </a:p>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It currently has only one operating heavy icebreaker.</a:t>
            </a:r>
          </a:p>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Six different government agencies depend on the Coast Guard having heavy icebreaker capabilities.</a:t>
            </a:r>
          </a:p>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Human activity in the Arctic is increasing, and the Coast Guard must be able to respond in a crisis.</a:t>
            </a:r>
          </a:p>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Other Arctic nations have a strong presence in the region:  the U.S. should too. </a:t>
            </a:r>
          </a:p>
          <a:p>
            <a:pPr>
              <a:lnSpc>
                <a:spcPct val="85000"/>
              </a:lnSpc>
              <a:defRPr/>
            </a:pPr>
            <a:endParaRPr lang="en-US" sz="2500" kern="0" dirty="0">
              <a:solidFill>
                <a:srgbClr val="000000"/>
              </a:solidFill>
              <a:latin typeface="+mn-lt"/>
              <a:ea typeface="ＭＳ Ｐゴシック" pitchFamily="34" charset="-128"/>
              <a:cs typeface="+mn-cs"/>
            </a:endParaRPr>
          </a:p>
        </p:txBody>
      </p:sp>
      <p:sp>
        <p:nvSpPr>
          <p:cNvPr id="26633" name="Slide Number Placeholder 9"/>
          <p:cNvSpPr>
            <a:spLocks noGrp="1"/>
          </p:cNvSpPr>
          <p:nvPr>
            <p:ph type="sldNum" sz="quarter" idx="12"/>
          </p:nvPr>
        </p:nvSpPr>
        <p:spPr bwMode="auto">
          <a:noFill/>
          <a:ln>
            <a:miter lim="800000"/>
            <a:headEnd/>
            <a:tailEnd/>
          </a:ln>
        </p:spPr>
        <p:txBody>
          <a:bodyPr/>
          <a:lstStyle/>
          <a:p>
            <a:fld id="{9DFA370D-849D-4A10-8425-D2AEDAA69E1A}" type="slidenum">
              <a:rPr lang="en-US">
                <a:ea typeface="ＭＳ Ｐゴシック"/>
                <a:cs typeface="ＭＳ Ｐゴシック"/>
              </a:rPr>
              <a:pPr/>
              <a:t>10</a:t>
            </a:fld>
            <a:endParaRPr lang="en-US">
              <a:ea typeface="ＭＳ Ｐゴシック"/>
              <a:cs typeface="ＭＳ Ｐゴシック"/>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1325" y="3709816"/>
            <a:ext cx="1514475" cy="2286000"/>
          </a:xfrm>
          <a:prstGeom prst="rect">
            <a:avLst/>
          </a:prstGeom>
        </p:spPr>
      </p:pic>
      <p:sp>
        <p:nvSpPr>
          <p:cNvPr id="4" name="TextBox 3"/>
          <p:cNvSpPr txBox="1"/>
          <p:nvPr/>
        </p:nvSpPr>
        <p:spPr>
          <a:xfrm>
            <a:off x="601980" y="4487075"/>
            <a:ext cx="5943600" cy="1191095"/>
          </a:xfrm>
          <a:prstGeom prst="rect">
            <a:avLst/>
          </a:prstGeom>
          <a:noFill/>
        </p:spPr>
        <p:txBody>
          <a:bodyPr wrap="square" rtlCol="0">
            <a:spAutoFit/>
          </a:bodyPr>
          <a:lstStyle/>
          <a:p>
            <a:pPr>
              <a:lnSpc>
                <a:spcPct val="85000"/>
              </a:lnSpc>
              <a:defRPr/>
            </a:pPr>
            <a:r>
              <a:rPr lang="en-US" sz="2800" b="1" i="1" kern="0" dirty="0">
                <a:solidFill>
                  <a:srgbClr val="000000"/>
                </a:solidFill>
                <a:ea typeface="ＭＳ Ｐゴシック" pitchFamily="34" charset="-128"/>
              </a:rPr>
              <a:t>The Navy League recommends:  </a:t>
            </a:r>
          </a:p>
          <a:p>
            <a:pPr>
              <a:lnSpc>
                <a:spcPct val="85000"/>
              </a:lnSpc>
              <a:defRPr/>
            </a:pPr>
            <a:r>
              <a:rPr lang="en-US" sz="2800" kern="0" dirty="0">
                <a:solidFill>
                  <a:srgbClr val="000000"/>
                </a:solidFill>
                <a:ea typeface="ＭＳ Ｐゴシック" pitchFamily="34" charset="-128"/>
              </a:rPr>
              <a:t>$750 million in FY18 funding for the first new heavy icebreaker</a:t>
            </a:r>
          </a:p>
        </p:txBody>
      </p:sp>
    </p:spTree>
    <p:extLst>
      <p:ext uri="{BB962C8B-B14F-4D97-AF65-F5344CB8AC3E}">
        <p14:creationId xmlns:p14="http://schemas.microsoft.com/office/powerpoint/2010/main" val="166521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295400" y="274638"/>
            <a:ext cx="7010400" cy="639762"/>
          </a:xfrm>
        </p:spPr>
        <p:txBody>
          <a:bodyPr/>
          <a:lstStyle/>
          <a:p>
            <a:pPr eaLnBrk="1" hangingPunct="1"/>
            <a:r>
              <a:rPr lang="en-US" sz="3600" b="1" dirty="0">
                <a:solidFill>
                  <a:srgbClr val="17375E"/>
                </a:solidFill>
                <a:ea typeface="ＭＳ Ｐゴシック"/>
                <a:cs typeface="ＭＳ Ｐゴシック"/>
              </a:rPr>
              <a:t>FY2018 Coast Guard Priorities</a:t>
            </a:r>
            <a:endParaRPr lang="en-US" sz="3600" b="1" i="1" dirty="0">
              <a:solidFill>
                <a:srgbClr val="17375E"/>
              </a:solidFill>
              <a:latin typeface="Lucida Fax" pitchFamily="18" charset="0"/>
              <a:ea typeface="ＭＳ Ｐゴシック"/>
              <a:cs typeface="ＭＳ Ｐゴシック"/>
            </a:endParaRPr>
          </a:p>
        </p:txBody>
      </p:sp>
      <p:pic>
        <p:nvPicPr>
          <p:cNvPr id="26626"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6627"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6628"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6629"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7176" name="Rectangle 9"/>
          <p:cNvSpPr>
            <a:spLocks noChangeArrowheads="1"/>
          </p:cNvSpPr>
          <p:nvPr/>
        </p:nvSpPr>
        <p:spPr bwMode="auto">
          <a:xfrm>
            <a:off x="304800" y="1295400"/>
            <a:ext cx="8382000" cy="4552785"/>
          </a:xfrm>
          <a:prstGeom prst="rect">
            <a:avLst/>
          </a:prstGeom>
          <a:noFill/>
          <a:ln w="9525">
            <a:noFill/>
            <a:miter lim="800000"/>
            <a:headEnd/>
            <a:tailEnd/>
          </a:ln>
        </p:spPr>
        <p:txBody>
          <a:bodyPr>
            <a:spAutoFit/>
          </a:bodyPr>
          <a:lstStyle/>
          <a:p>
            <a:pPr>
              <a:lnSpc>
                <a:spcPct val="85000"/>
              </a:lnSpc>
              <a:defRPr/>
            </a:pPr>
            <a:r>
              <a:rPr lang="en-US" sz="2500" b="1" kern="0" dirty="0">
                <a:solidFill>
                  <a:srgbClr val="000000"/>
                </a:solidFill>
                <a:latin typeface="+mn-lt"/>
                <a:ea typeface="ＭＳ Ｐゴシック" pitchFamily="34" charset="-128"/>
                <a:cs typeface="+mn-cs"/>
              </a:rPr>
              <a:t>To meet the future demands of our maritime system, we must recapitalize and build capacity.  The Navy League supports:</a:t>
            </a:r>
            <a:endParaRPr lang="en-US" sz="2500" kern="0" dirty="0">
              <a:solidFill>
                <a:srgbClr val="000000"/>
              </a:solidFill>
              <a:latin typeface="+mn-lt"/>
              <a:ea typeface="ＭＳ Ｐゴシック" pitchFamily="34" charset="-128"/>
              <a:cs typeface="+mn-cs"/>
            </a:endParaRPr>
          </a:p>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Fund the AC&amp;I Budget at $2B/year to fully fund the Offshore Patrol Cutter and other recapitalization efforts like the inland waterways fleet.</a:t>
            </a:r>
          </a:p>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Increase Operations funds by 5% a year to improve readiness and retention.</a:t>
            </a:r>
          </a:p>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Deliver at least six new Fast Response Cutters (FRCs) a year.</a:t>
            </a:r>
          </a:p>
          <a:p>
            <a:pPr marL="342900" indent="-342900">
              <a:lnSpc>
                <a:spcPct val="85000"/>
              </a:lnSpc>
              <a:buFont typeface="Arial" panose="020B0604020202020204" pitchFamily="34" charset="0"/>
              <a:buChar char="•"/>
              <a:defRPr/>
            </a:pPr>
            <a:r>
              <a:rPr lang="en-US" sz="2500" kern="0" dirty="0">
                <a:solidFill>
                  <a:srgbClr val="000000"/>
                </a:solidFill>
                <a:latin typeface="+mn-lt"/>
                <a:ea typeface="ＭＳ Ｐゴシック" pitchFamily="34" charset="-128"/>
                <a:cs typeface="+mn-cs"/>
              </a:rPr>
              <a:t>$750M in funding for the first new heavy polar icebreaker.</a:t>
            </a:r>
          </a:p>
          <a:p>
            <a:pPr marL="342900" indent="-342900">
              <a:lnSpc>
                <a:spcPct val="85000"/>
              </a:lnSpc>
              <a:buFont typeface="Arial" panose="020B0604020202020204" pitchFamily="34" charset="0"/>
              <a:buChar char="•"/>
              <a:defRPr/>
            </a:pPr>
            <a:r>
              <a:rPr lang="en-US" sz="2500" dirty="0">
                <a:latin typeface="+mn-lt"/>
                <a:ea typeface="ＭＳ Ｐゴシック" charset="-128"/>
                <a:cs typeface="+mn-cs"/>
              </a:rPr>
              <a:t>Aviation and C4ISR improvements, including polar aviation. </a:t>
            </a:r>
          </a:p>
          <a:p>
            <a:pPr marL="342900" indent="-342900">
              <a:lnSpc>
                <a:spcPct val="85000"/>
              </a:lnSpc>
              <a:buFont typeface="Arial" panose="020B0604020202020204" pitchFamily="34" charset="0"/>
              <a:buChar char="•"/>
              <a:defRPr/>
            </a:pPr>
            <a:r>
              <a:rPr lang="en-US" sz="2500" dirty="0">
                <a:latin typeface="+mn-lt"/>
                <a:ea typeface="ＭＳ Ｐゴシック" charset="-128"/>
                <a:cs typeface="+mn-cs"/>
              </a:rPr>
              <a:t>Recapitalize Shore Infrastructure:  $1.6B of improvement backlog is funded at about $3M a year. </a:t>
            </a:r>
          </a:p>
          <a:p>
            <a:pPr marL="173038" indent="-173038">
              <a:lnSpc>
                <a:spcPct val="85000"/>
              </a:lnSpc>
              <a:buFont typeface="Arial" pitchFamily="34" charset="0"/>
              <a:buChar char="•"/>
              <a:defRPr/>
            </a:pPr>
            <a:endParaRPr lang="en-US" sz="1600" dirty="0">
              <a:latin typeface="+mj-lt"/>
              <a:ea typeface="ＭＳ Ｐゴシック" charset="-128"/>
              <a:cs typeface="+mn-cs"/>
            </a:endParaRPr>
          </a:p>
        </p:txBody>
      </p:sp>
      <p:sp>
        <p:nvSpPr>
          <p:cNvPr id="26633" name="Slide Number Placeholder 9"/>
          <p:cNvSpPr>
            <a:spLocks noGrp="1"/>
          </p:cNvSpPr>
          <p:nvPr>
            <p:ph type="sldNum" sz="quarter" idx="12"/>
          </p:nvPr>
        </p:nvSpPr>
        <p:spPr bwMode="auto">
          <a:noFill/>
          <a:ln>
            <a:miter lim="800000"/>
            <a:headEnd/>
            <a:tailEnd/>
          </a:ln>
        </p:spPr>
        <p:txBody>
          <a:bodyPr/>
          <a:lstStyle/>
          <a:p>
            <a:fld id="{9DFA370D-849D-4A10-8425-D2AEDAA69E1A}" type="slidenum">
              <a:rPr lang="en-US">
                <a:ea typeface="ＭＳ Ｐゴシック"/>
                <a:cs typeface="ＭＳ Ｐゴシック"/>
              </a:rPr>
              <a:pPr/>
              <a:t>11</a:t>
            </a:fld>
            <a:endParaRPr lang="en-US">
              <a:ea typeface="ＭＳ Ｐゴシック"/>
              <a:cs typeface="ＭＳ Ｐゴシック"/>
            </a:endParaRPr>
          </a:p>
        </p:txBody>
      </p:sp>
    </p:spTree>
    <p:extLst>
      <p:ext uri="{BB962C8B-B14F-4D97-AF65-F5344CB8AC3E}">
        <p14:creationId xmlns:p14="http://schemas.microsoft.com/office/powerpoint/2010/main" val="342731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295400" y="274638"/>
            <a:ext cx="7010400" cy="639762"/>
          </a:xfrm>
        </p:spPr>
        <p:txBody>
          <a:bodyPr/>
          <a:lstStyle/>
          <a:p>
            <a:pPr eaLnBrk="1" hangingPunct="1"/>
            <a:r>
              <a:rPr lang="en-US" altLang="ja-JP" b="1">
                <a:solidFill>
                  <a:srgbClr val="17375E"/>
                </a:solidFill>
                <a:ea typeface="ＭＳ Ｐゴシック"/>
                <a:cs typeface="ＭＳ Ｐゴシック"/>
              </a:rPr>
              <a:t>Closing Comments</a:t>
            </a:r>
            <a:endParaRPr lang="en-US" b="1" i="1">
              <a:solidFill>
                <a:srgbClr val="17375E"/>
              </a:solidFill>
              <a:latin typeface="Lucida Fax" pitchFamily="18" charset="0"/>
              <a:ea typeface="ＭＳ Ｐゴシック"/>
              <a:cs typeface="ＭＳ Ｐゴシック"/>
            </a:endParaRPr>
          </a:p>
        </p:txBody>
      </p:sp>
      <p:pic>
        <p:nvPicPr>
          <p:cNvPr id="34818"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34819"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34820"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34821"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34823" name="Content Placeholder 10"/>
          <p:cNvSpPr>
            <a:spLocks noGrp="1"/>
          </p:cNvSpPr>
          <p:nvPr>
            <p:ph idx="1"/>
          </p:nvPr>
        </p:nvSpPr>
        <p:spPr>
          <a:xfrm>
            <a:off x="381000" y="1371600"/>
            <a:ext cx="8229600" cy="4525963"/>
          </a:xfrm>
        </p:spPr>
        <p:txBody>
          <a:bodyPr/>
          <a:lstStyle/>
          <a:p>
            <a:pPr>
              <a:lnSpc>
                <a:spcPct val="80000"/>
              </a:lnSpc>
            </a:pPr>
            <a:r>
              <a:rPr lang="en-US" sz="2400" dirty="0">
                <a:ea typeface="ＭＳ Ｐゴシック"/>
                <a:cs typeface="ＭＳ Ｐゴシック"/>
              </a:rPr>
              <a:t> The Coast Guard plays a critical role in protecting our nation’</a:t>
            </a:r>
            <a:r>
              <a:rPr lang="en-US" altLang="ja-JP" sz="2400" dirty="0">
                <a:ea typeface="ＭＳ Ｐゴシック"/>
                <a:cs typeface="ＭＳ Ｐゴシック"/>
              </a:rPr>
              <a:t>s waterways, ports, and citizens from emerging threats.</a:t>
            </a:r>
            <a:endParaRPr lang="en-US" altLang="ja-JP" sz="2400" b="1" dirty="0">
              <a:ea typeface="ＭＳ Ｐゴシック"/>
              <a:cs typeface="ＭＳ Ｐゴシック"/>
            </a:endParaRPr>
          </a:p>
          <a:p>
            <a:pPr>
              <a:lnSpc>
                <a:spcPct val="80000"/>
              </a:lnSpc>
            </a:pPr>
            <a:r>
              <a:rPr lang="en-US" sz="2400" dirty="0">
                <a:ea typeface="ＭＳ Ｐゴシック"/>
                <a:cs typeface="ＭＳ Ｐゴシック"/>
              </a:rPr>
              <a:t> Congress has expanded the roles of the Coast Guard to their limits and it must continue to equip and fund them at reasonable levels. </a:t>
            </a:r>
          </a:p>
          <a:p>
            <a:pPr>
              <a:lnSpc>
                <a:spcPct val="80000"/>
              </a:lnSpc>
            </a:pPr>
            <a:r>
              <a:rPr lang="en-US" altLang="ja-JP" sz="2400" dirty="0">
                <a:ea typeface="ＭＳ Ｐゴシック"/>
                <a:cs typeface="ＭＳ Ｐゴシック"/>
              </a:rPr>
              <a:t>Congress has been the biggest champion of the Coast Guard.  THANK YOU FOR YOUR SUPPORT!</a:t>
            </a:r>
            <a:endParaRPr lang="en-US" altLang="ja-JP" dirty="0">
              <a:ea typeface="ＭＳ Ｐゴシック"/>
              <a:cs typeface="ＭＳ Ｐゴシック"/>
            </a:endParaRPr>
          </a:p>
          <a:p>
            <a:pPr marL="0" indent="0">
              <a:lnSpc>
                <a:spcPct val="80000"/>
              </a:lnSpc>
              <a:buNone/>
            </a:pPr>
            <a:r>
              <a:rPr lang="en-US" altLang="ja-JP" b="1" i="1" dirty="0">
                <a:ea typeface="ＭＳ Ｐゴシック"/>
                <a:cs typeface="ＭＳ Ｐゴシック"/>
              </a:rPr>
              <a:t>The Navy League recommends:</a:t>
            </a:r>
          </a:p>
          <a:p>
            <a:pPr lvl="1">
              <a:lnSpc>
                <a:spcPct val="80000"/>
              </a:lnSpc>
            </a:pPr>
            <a:r>
              <a:rPr lang="en-US" altLang="ja-JP" sz="3200" dirty="0">
                <a:ea typeface="ＭＳ Ｐゴシック"/>
              </a:rPr>
              <a:t>F</a:t>
            </a:r>
            <a:r>
              <a:rPr lang="en-US" altLang="ja-JP" sz="3200" dirty="0">
                <a:ea typeface="ＭＳ Ｐゴシック"/>
                <a:cs typeface="ＭＳ Ｐゴシック"/>
              </a:rPr>
              <a:t>unding AC&amp;I at $2B/year</a:t>
            </a:r>
          </a:p>
          <a:p>
            <a:pPr lvl="1">
              <a:lnSpc>
                <a:spcPct val="80000"/>
              </a:lnSpc>
            </a:pPr>
            <a:r>
              <a:rPr lang="en-US" altLang="ja-JP" sz="3200" dirty="0">
                <a:ea typeface="ＭＳ Ｐゴシック"/>
              </a:rPr>
              <a:t>5</a:t>
            </a:r>
            <a:r>
              <a:rPr lang="en-US" altLang="ja-JP" sz="3200" dirty="0">
                <a:ea typeface="ＭＳ Ｐゴシック"/>
                <a:cs typeface="ＭＳ Ｐゴシック"/>
              </a:rPr>
              <a:t>% yearly growth in Operations funding</a:t>
            </a:r>
          </a:p>
          <a:p>
            <a:pPr lvl="1">
              <a:lnSpc>
                <a:spcPct val="80000"/>
              </a:lnSpc>
            </a:pPr>
            <a:r>
              <a:rPr lang="en-US" altLang="ja-JP" sz="3200" dirty="0">
                <a:ea typeface="ＭＳ Ｐゴシック"/>
                <a:cs typeface="ＭＳ Ｐゴシック"/>
              </a:rPr>
              <a:t>$750M for the heavy polar icebreaker in FY2018.</a:t>
            </a:r>
          </a:p>
          <a:p>
            <a:endParaRPr lang="en-US" sz="2400" dirty="0">
              <a:ea typeface="ＭＳ Ｐゴシック"/>
              <a:cs typeface="ＭＳ Ｐゴシック"/>
            </a:endParaRPr>
          </a:p>
        </p:txBody>
      </p:sp>
      <p:sp>
        <p:nvSpPr>
          <p:cNvPr id="34825" name="Slide Number Placeholder 9"/>
          <p:cNvSpPr>
            <a:spLocks noGrp="1"/>
          </p:cNvSpPr>
          <p:nvPr>
            <p:ph type="sldNum" sz="quarter" idx="12"/>
          </p:nvPr>
        </p:nvSpPr>
        <p:spPr bwMode="auto">
          <a:noFill/>
          <a:ln>
            <a:miter lim="800000"/>
            <a:headEnd/>
            <a:tailEnd/>
          </a:ln>
        </p:spPr>
        <p:txBody>
          <a:bodyPr/>
          <a:lstStyle/>
          <a:p>
            <a:fld id="{65CACC53-460F-4C2D-8656-FFAD756DAC2E}" type="slidenum">
              <a:rPr lang="en-US">
                <a:ea typeface="ＭＳ Ｐゴシック"/>
                <a:cs typeface="ＭＳ Ｐゴシック"/>
              </a:rPr>
              <a:pPr/>
              <a:t>12</a:t>
            </a:fld>
            <a:endParaRPr lang="en-US">
              <a:ea typeface="ＭＳ Ｐゴシック"/>
              <a:cs typeface="ＭＳ Ｐゴシック"/>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Navy League of the United States</a:t>
            </a:r>
          </a:p>
        </p:txBody>
      </p:sp>
      <p:pic>
        <p:nvPicPr>
          <p:cNvPr id="36866"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36867"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36868"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36869"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36871" name="Content Placeholder 10"/>
          <p:cNvSpPr>
            <a:spLocks noGrp="1"/>
          </p:cNvSpPr>
          <p:nvPr>
            <p:ph idx="1"/>
          </p:nvPr>
        </p:nvSpPr>
        <p:spPr>
          <a:xfrm>
            <a:off x="457200" y="1219200"/>
            <a:ext cx="8229600" cy="4525963"/>
          </a:xfrm>
        </p:spPr>
        <p:txBody>
          <a:bodyPr/>
          <a:lstStyle/>
          <a:p>
            <a:pPr eaLnBrk="1" hangingPunct="1">
              <a:buFont typeface="Arial" pitchFamily="34" charset="0"/>
              <a:buNone/>
            </a:pPr>
            <a:r>
              <a:rPr lang="en-US" sz="2800" dirty="0">
                <a:ea typeface="ＭＳ Ｐゴシック"/>
                <a:cs typeface="ＭＳ Ｐゴシック"/>
              </a:rPr>
              <a:t>&lt;presenter name&gt;</a:t>
            </a:r>
          </a:p>
          <a:p>
            <a:pPr eaLnBrk="1" hangingPunct="1">
              <a:buFont typeface="Arial" pitchFamily="34" charset="0"/>
              <a:buNone/>
            </a:pPr>
            <a:r>
              <a:rPr lang="en-US" sz="2800" dirty="0">
                <a:ea typeface="ＭＳ Ｐゴシック"/>
                <a:cs typeface="ＭＳ Ｐゴシック"/>
              </a:rPr>
              <a:t>&lt;title&gt;</a:t>
            </a:r>
          </a:p>
          <a:p>
            <a:pPr eaLnBrk="1" hangingPunct="1">
              <a:buFont typeface="Arial" pitchFamily="34" charset="0"/>
              <a:buNone/>
            </a:pPr>
            <a:r>
              <a:rPr lang="en-US" sz="2800" dirty="0">
                <a:ea typeface="ＭＳ Ｐゴシック"/>
                <a:cs typeface="ＭＳ Ｐゴシック"/>
              </a:rPr>
              <a:t>&lt;council name&gt;</a:t>
            </a:r>
          </a:p>
          <a:p>
            <a:pPr eaLnBrk="1" hangingPunct="1">
              <a:buFont typeface="Arial" pitchFamily="34" charset="0"/>
              <a:buNone/>
            </a:pPr>
            <a:endParaRPr lang="en-US" sz="2800" u="sng" dirty="0">
              <a:ea typeface="ＭＳ Ｐゴシック"/>
              <a:cs typeface="ＭＳ Ｐゴシック"/>
            </a:endParaRPr>
          </a:p>
          <a:p>
            <a:pPr eaLnBrk="1" hangingPunct="1">
              <a:buFont typeface="Arial" pitchFamily="34" charset="0"/>
              <a:buNone/>
            </a:pPr>
            <a:r>
              <a:rPr lang="en-US" sz="2800" u="sng" dirty="0">
                <a:ea typeface="ＭＳ Ｐゴシック"/>
                <a:cs typeface="ＭＳ Ｐゴシック"/>
              </a:rPr>
              <a:t>&lt;presenter email address&gt;</a:t>
            </a:r>
          </a:p>
          <a:p>
            <a:pPr eaLnBrk="1" hangingPunct="1">
              <a:buFont typeface="Arial" pitchFamily="34" charset="0"/>
              <a:buNone/>
            </a:pPr>
            <a:r>
              <a:rPr lang="en-US" sz="2800" u="sng" dirty="0">
                <a:ea typeface="ＭＳ Ｐゴシック"/>
                <a:cs typeface="ＭＳ Ｐゴシック"/>
              </a:rPr>
              <a:t>&lt;presenter phone number&gt; </a:t>
            </a:r>
          </a:p>
          <a:p>
            <a:pPr eaLnBrk="1" hangingPunct="1">
              <a:buFont typeface="Arial" pitchFamily="34" charset="0"/>
              <a:buNone/>
            </a:pPr>
            <a:r>
              <a:rPr lang="en-US" sz="2800" u="sng" dirty="0">
                <a:ea typeface="ＭＳ Ｐゴシック"/>
                <a:cs typeface="ＭＳ Ｐゴシック"/>
              </a:rPr>
              <a:t>&lt;council website address&gt;</a:t>
            </a:r>
          </a:p>
          <a:p>
            <a:pPr algn="ctr" eaLnBrk="1" hangingPunct="1">
              <a:buFont typeface="Arial" pitchFamily="34" charset="0"/>
              <a:buNone/>
            </a:pPr>
            <a:endParaRPr lang="en-US" sz="2800" i="1" dirty="0">
              <a:ea typeface="ＭＳ Ｐゴシック"/>
              <a:cs typeface="ＭＳ Ｐゴシック"/>
            </a:endParaRPr>
          </a:p>
          <a:p>
            <a:pPr algn="ctr" eaLnBrk="1" hangingPunct="1">
              <a:buFont typeface="Arial" pitchFamily="34" charset="0"/>
              <a:buNone/>
            </a:pPr>
            <a:r>
              <a:rPr lang="en-US" sz="2800" i="1" dirty="0">
                <a:ea typeface="ＭＳ Ｐゴシック"/>
                <a:cs typeface="ＭＳ Ｐゴシック"/>
              </a:rPr>
              <a:t>Join the Congressional Shipbuilding Caucus to  help ensure USCG has the cutters it needs!</a:t>
            </a:r>
          </a:p>
          <a:p>
            <a:pPr eaLnBrk="1" hangingPunct="1"/>
            <a:endParaRPr lang="en-US" sz="2800" dirty="0">
              <a:ea typeface="ＭＳ Ｐゴシック"/>
              <a:cs typeface="ＭＳ Ｐゴシック"/>
            </a:endParaRPr>
          </a:p>
        </p:txBody>
      </p:sp>
      <p:pic>
        <p:nvPicPr>
          <p:cNvPr id="36872" name="Picture 2" descr="111218-G-XX000-003_San Miguel rescue"/>
          <p:cNvPicPr>
            <a:picLocks noChangeAspect="1" noChangeArrowheads="1"/>
          </p:cNvPicPr>
          <p:nvPr/>
        </p:nvPicPr>
        <p:blipFill>
          <a:blip r:embed="rId6" cstate="print"/>
          <a:srcRect/>
          <a:stretch>
            <a:fillRect/>
          </a:stretch>
        </p:blipFill>
        <p:spPr bwMode="auto">
          <a:xfrm>
            <a:off x="5562600" y="1524000"/>
            <a:ext cx="2362200" cy="3167063"/>
          </a:xfrm>
          <a:prstGeom prst="rect">
            <a:avLst/>
          </a:prstGeom>
          <a:noFill/>
          <a:ln w="9525">
            <a:noFill/>
            <a:miter lim="800000"/>
            <a:headEnd/>
            <a:tailEnd/>
          </a:ln>
        </p:spPr>
      </p:pic>
      <p:sp>
        <p:nvSpPr>
          <p:cNvPr id="36873" name="Slide Number Placeholder 9"/>
          <p:cNvSpPr>
            <a:spLocks noGrp="1"/>
          </p:cNvSpPr>
          <p:nvPr>
            <p:ph type="sldNum" sz="quarter" idx="12"/>
          </p:nvPr>
        </p:nvSpPr>
        <p:spPr bwMode="auto">
          <a:noFill/>
          <a:ln>
            <a:miter lim="800000"/>
            <a:headEnd/>
            <a:tailEnd/>
          </a:ln>
        </p:spPr>
        <p:txBody>
          <a:bodyPr/>
          <a:lstStyle/>
          <a:p>
            <a:fld id="{25FFAFE1-9741-4795-80D3-72F2A6A15FB5}" type="slidenum">
              <a:rPr lang="en-US">
                <a:ea typeface="ＭＳ Ｐゴシック"/>
                <a:cs typeface="ＭＳ Ｐゴシック"/>
              </a:rPr>
              <a:pPr/>
              <a:t>13</a:t>
            </a:fld>
            <a:endParaRPr lang="en-US">
              <a:ea typeface="ＭＳ Ｐゴシック"/>
              <a:cs typeface="ＭＳ Ｐゴシック"/>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3583060"/>
            <a:ext cx="2286000" cy="1514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38200" y="274638"/>
            <a:ext cx="8305800" cy="639762"/>
          </a:xfrm>
        </p:spPr>
        <p:txBody>
          <a:bodyPr/>
          <a:lstStyle/>
          <a:p>
            <a:pPr eaLnBrk="1" hangingPunct="1"/>
            <a:r>
              <a:rPr lang="en-US" altLang="ja-JP" sz="4000" b="1">
                <a:solidFill>
                  <a:srgbClr val="17375E"/>
                </a:solidFill>
                <a:ea typeface="ＭＳ Ｐゴシック"/>
                <a:cs typeface="ＭＳ Ｐゴシック"/>
              </a:rPr>
              <a:t>Agenda</a:t>
            </a:r>
            <a:endParaRPr lang="en-US" sz="4000" b="1" i="1">
              <a:solidFill>
                <a:srgbClr val="17375E"/>
              </a:solidFill>
              <a:latin typeface="Lucida Fax" pitchFamily="18" charset="0"/>
              <a:ea typeface="ＭＳ Ｐゴシック"/>
              <a:cs typeface="ＭＳ Ｐゴシック"/>
            </a:endParaRPr>
          </a:p>
        </p:txBody>
      </p:sp>
      <p:pic>
        <p:nvPicPr>
          <p:cNvPr id="16386"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16387"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16388"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16389"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16391" name="Rectangle 9"/>
          <p:cNvSpPr>
            <a:spLocks noChangeArrowheads="1"/>
          </p:cNvSpPr>
          <p:nvPr/>
        </p:nvSpPr>
        <p:spPr bwMode="auto">
          <a:xfrm>
            <a:off x="838200" y="1524000"/>
            <a:ext cx="4495800" cy="3539430"/>
          </a:xfrm>
          <a:prstGeom prst="rect">
            <a:avLst/>
          </a:prstGeom>
          <a:noFill/>
          <a:ln w="9525">
            <a:noFill/>
            <a:miter lim="800000"/>
            <a:headEnd/>
            <a:tailEnd/>
          </a:ln>
        </p:spPr>
        <p:txBody>
          <a:bodyPr>
            <a:spAutoFit/>
          </a:bodyPr>
          <a:lstStyle/>
          <a:p>
            <a:pPr algn="ctr"/>
            <a:endParaRPr lang="en-US" sz="2800" b="1" dirty="0">
              <a:latin typeface="Calibri" pitchFamily="34" charset="0"/>
            </a:endParaRPr>
          </a:p>
          <a:p>
            <a:pPr>
              <a:buFont typeface="Arial" pitchFamily="34" charset="0"/>
              <a:buChar char="•"/>
            </a:pPr>
            <a:r>
              <a:rPr lang="en-US" sz="2800" dirty="0">
                <a:latin typeface="Calibri" pitchFamily="34" charset="0"/>
              </a:rPr>
              <a:t>  History of the Navy League</a:t>
            </a:r>
          </a:p>
          <a:p>
            <a:pPr>
              <a:buFont typeface="Arial" pitchFamily="34" charset="0"/>
              <a:buChar char="•"/>
            </a:pPr>
            <a:r>
              <a:rPr lang="en-US" sz="2800" dirty="0">
                <a:latin typeface="Calibri" pitchFamily="34" charset="0"/>
              </a:rPr>
              <a:t>  Overview of Coast Guard roles and missions</a:t>
            </a:r>
          </a:p>
          <a:p>
            <a:pPr>
              <a:buFont typeface="Arial" pitchFamily="34" charset="0"/>
              <a:buChar char="•"/>
            </a:pPr>
            <a:r>
              <a:rPr lang="en-US" sz="2800" dirty="0">
                <a:latin typeface="Calibri" pitchFamily="34" charset="0"/>
              </a:rPr>
              <a:t>  Current Priorities:  FY2018 Funding, Recapitalization and Building Capacity</a:t>
            </a:r>
          </a:p>
          <a:p>
            <a:pPr>
              <a:buFont typeface="Arial" pitchFamily="34" charset="0"/>
              <a:buChar char="•"/>
            </a:pPr>
            <a:r>
              <a:rPr lang="en-US" sz="2800" dirty="0">
                <a:latin typeface="Calibri" pitchFamily="34" charset="0"/>
              </a:rPr>
              <a:t>  Closing Comments</a:t>
            </a:r>
          </a:p>
        </p:txBody>
      </p:sp>
      <p:sp>
        <p:nvSpPr>
          <p:cNvPr id="16393" name="Slide Number Placeholder 9"/>
          <p:cNvSpPr>
            <a:spLocks noGrp="1"/>
          </p:cNvSpPr>
          <p:nvPr>
            <p:ph type="sldNum" sz="quarter" idx="12"/>
          </p:nvPr>
        </p:nvSpPr>
        <p:spPr bwMode="auto">
          <a:noFill/>
          <a:ln>
            <a:miter lim="800000"/>
            <a:headEnd/>
            <a:tailEnd/>
          </a:ln>
        </p:spPr>
        <p:txBody>
          <a:bodyPr/>
          <a:lstStyle/>
          <a:p>
            <a:fld id="{DF41F16A-016C-4EF5-9B96-09302C7D1F6C}" type="slidenum">
              <a:rPr lang="en-US">
                <a:ea typeface="ＭＳ Ｐゴシック"/>
                <a:cs typeface="ＭＳ Ｐゴシック"/>
              </a:rPr>
              <a:pPr/>
              <a:t>2</a:t>
            </a:fld>
            <a:endParaRPr lang="en-US">
              <a:ea typeface="ＭＳ Ｐゴシック"/>
              <a:cs typeface="ＭＳ Ｐゴシック"/>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6083" y="1383270"/>
            <a:ext cx="2977264" cy="461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295400" y="274638"/>
            <a:ext cx="7010400" cy="639762"/>
          </a:xfrm>
        </p:spPr>
        <p:txBody>
          <a:bodyPr/>
          <a:lstStyle/>
          <a:p>
            <a:pPr eaLnBrk="1" hangingPunct="1"/>
            <a:r>
              <a:rPr lang="en-US" altLang="ja-JP" sz="2400" b="1">
                <a:solidFill>
                  <a:srgbClr val="17375E"/>
                </a:solidFill>
                <a:ea typeface="ＭＳ Ｐゴシック"/>
                <a:cs typeface="ＭＳ Ｐゴシック"/>
              </a:rPr>
              <a:t>The Navy League of the United States</a:t>
            </a:r>
            <a:endParaRPr lang="en-US" sz="2200" b="1" i="1">
              <a:solidFill>
                <a:srgbClr val="17375E"/>
              </a:solidFill>
              <a:latin typeface="Lucida Fax" pitchFamily="18" charset="0"/>
              <a:ea typeface="ＭＳ Ｐゴシック"/>
              <a:cs typeface="ＭＳ Ｐゴシック"/>
            </a:endParaRPr>
          </a:p>
        </p:txBody>
      </p:sp>
      <p:pic>
        <p:nvPicPr>
          <p:cNvPr id="18434"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18435"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18436"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18437"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4104" name="Rectangle 9"/>
          <p:cNvSpPr>
            <a:spLocks noChangeArrowheads="1"/>
          </p:cNvSpPr>
          <p:nvPr/>
        </p:nvSpPr>
        <p:spPr bwMode="auto">
          <a:xfrm>
            <a:off x="762000" y="1295400"/>
            <a:ext cx="7620000" cy="4746625"/>
          </a:xfrm>
          <a:prstGeom prst="rect">
            <a:avLst/>
          </a:prstGeom>
          <a:noFill/>
          <a:ln w="9525">
            <a:noFill/>
            <a:miter lim="800000"/>
            <a:headEnd/>
            <a:tailEnd/>
          </a:ln>
        </p:spPr>
        <p:txBody>
          <a:bodyPr>
            <a:spAutoFit/>
          </a:bodyPr>
          <a:lstStyle/>
          <a:p>
            <a:pPr>
              <a:lnSpc>
                <a:spcPct val="90000"/>
              </a:lnSpc>
              <a:buFont typeface="Arial" pitchFamily="34" charset="0"/>
              <a:buChar char="•"/>
              <a:defRPr/>
            </a:pPr>
            <a:r>
              <a:rPr lang="en-US" sz="2800" dirty="0">
                <a:latin typeface="+mn-lt"/>
                <a:ea typeface="ＭＳ Ｐゴシック" pitchFamily="34" charset="-128"/>
                <a:cs typeface="+mn-cs"/>
              </a:rPr>
              <a:t>  Founded in 1902 with the support of President Teddy Roosevelt</a:t>
            </a:r>
          </a:p>
          <a:p>
            <a:pPr>
              <a:lnSpc>
                <a:spcPct val="90000"/>
              </a:lnSpc>
              <a:buFont typeface="Arial" pitchFamily="34" charset="0"/>
              <a:buChar char="•"/>
              <a:defRPr/>
            </a:pPr>
            <a:r>
              <a:rPr lang="en-US" sz="2800" dirty="0">
                <a:latin typeface="+mn-lt"/>
                <a:ea typeface="ＭＳ Ｐゴシック" pitchFamily="34" charset="-128"/>
                <a:cs typeface="+mn-cs"/>
              </a:rPr>
              <a:t>  Promotes the need for strong sea services</a:t>
            </a:r>
          </a:p>
          <a:p>
            <a:pPr>
              <a:lnSpc>
                <a:spcPct val="90000"/>
              </a:lnSpc>
              <a:buFont typeface="Arial" pitchFamily="34" charset="0"/>
              <a:buChar char="•"/>
              <a:defRPr/>
            </a:pPr>
            <a:r>
              <a:rPr lang="en-US" sz="2800" dirty="0">
                <a:latin typeface="+mn-lt"/>
                <a:ea typeface="ＭＳ Ｐゴシック" pitchFamily="34" charset="-128"/>
                <a:cs typeface="+mn-cs"/>
              </a:rPr>
              <a:t>  Civilian organization</a:t>
            </a:r>
          </a:p>
          <a:p>
            <a:pPr lvl="1">
              <a:lnSpc>
                <a:spcPct val="90000"/>
              </a:lnSpc>
              <a:buFont typeface="Arial" pitchFamily="34" charset="0"/>
              <a:buChar char="•"/>
              <a:defRPr/>
            </a:pPr>
            <a:r>
              <a:rPr lang="en-US" sz="2800" dirty="0">
                <a:latin typeface="+mn-lt"/>
                <a:ea typeface="ＭＳ Ｐゴシック" pitchFamily="34" charset="-128"/>
                <a:cs typeface="+mn-cs"/>
              </a:rPr>
              <a:t>  230 Local Councils 	</a:t>
            </a:r>
          </a:p>
          <a:p>
            <a:pPr lvl="1">
              <a:lnSpc>
                <a:spcPct val="90000"/>
              </a:lnSpc>
              <a:buFont typeface="Arial" pitchFamily="34" charset="0"/>
              <a:buChar char="•"/>
              <a:defRPr/>
            </a:pPr>
            <a:r>
              <a:rPr lang="en-US" sz="2800" dirty="0">
                <a:latin typeface="+mn-lt"/>
                <a:ea typeface="ＭＳ Ｐゴシック" pitchFamily="34" charset="-128"/>
                <a:cs typeface="+mn-cs"/>
              </a:rPr>
              <a:t>  42,000 members worldwide</a:t>
            </a:r>
          </a:p>
          <a:p>
            <a:pPr>
              <a:lnSpc>
                <a:spcPct val="90000"/>
              </a:lnSpc>
              <a:buFont typeface="Arial" pitchFamily="34" charset="0"/>
              <a:buChar char="•"/>
              <a:defRPr/>
            </a:pPr>
            <a:r>
              <a:rPr lang="en-US" sz="2800" dirty="0">
                <a:latin typeface="+mn-lt"/>
                <a:ea typeface="ＭＳ Ｐゴシック" pitchFamily="34" charset="-128"/>
                <a:cs typeface="+mn-cs"/>
              </a:rPr>
              <a:t>  Our Goal: to educate the public and elected officials on the importance of a strong maritime component for our National Security</a:t>
            </a:r>
          </a:p>
          <a:p>
            <a:pPr>
              <a:lnSpc>
                <a:spcPct val="90000"/>
              </a:lnSpc>
              <a:buFont typeface="Arial" pitchFamily="34" charset="0"/>
              <a:buChar char="•"/>
              <a:defRPr/>
            </a:pPr>
            <a:r>
              <a:rPr lang="en-US" sz="2800" dirty="0">
                <a:latin typeface="+mn-lt"/>
                <a:ea typeface="ＭＳ Ｐゴシック" pitchFamily="34" charset="-128"/>
                <a:cs typeface="+mn-cs"/>
              </a:rPr>
              <a:t>  Supports and advocates for members of the Navy, Marine Corps, Coast Guard, and U.S. Flag Merchant Marine</a:t>
            </a:r>
          </a:p>
        </p:txBody>
      </p:sp>
      <p:pic>
        <p:nvPicPr>
          <p:cNvPr id="18440" name="Picture 4"/>
          <p:cNvPicPr>
            <a:picLocks noChangeAspect="1" noChangeArrowheads="1"/>
          </p:cNvPicPr>
          <p:nvPr/>
        </p:nvPicPr>
        <p:blipFill>
          <a:blip r:embed="rId6" cstate="print"/>
          <a:srcRect/>
          <a:stretch>
            <a:fillRect/>
          </a:stretch>
        </p:blipFill>
        <p:spPr bwMode="auto">
          <a:xfrm>
            <a:off x="7315200" y="1752600"/>
            <a:ext cx="1214438" cy="1752600"/>
          </a:xfrm>
          <a:prstGeom prst="rect">
            <a:avLst/>
          </a:prstGeom>
          <a:noFill/>
          <a:ln w="9525">
            <a:noFill/>
            <a:miter lim="800000"/>
            <a:headEnd/>
            <a:tailEnd/>
          </a:ln>
        </p:spPr>
      </p:pic>
      <p:sp>
        <p:nvSpPr>
          <p:cNvPr id="18441" name="Slide Number Placeholder 10"/>
          <p:cNvSpPr>
            <a:spLocks noGrp="1"/>
          </p:cNvSpPr>
          <p:nvPr>
            <p:ph type="sldNum" sz="quarter" idx="12"/>
          </p:nvPr>
        </p:nvSpPr>
        <p:spPr bwMode="auto">
          <a:noFill/>
          <a:ln>
            <a:miter lim="800000"/>
            <a:headEnd/>
            <a:tailEnd/>
          </a:ln>
        </p:spPr>
        <p:txBody>
          <a:bodyPr/>
          <a:lstStyle/>
          <a:p>
            <a:fld id="{3931A658-DBF5-44CD-B89A-74161CE2503E}" type="slidenum">
              <a:rPr lang="en-US">
                <a:ea typeface="ＭＳ Ｐゴシック"/>
                <a:cs typeface="ＭＳ Ｐゴシック"/>
              </a:rPr>
              <a:pPr/>
              <a:t>3</a:t>
            </a:fld>
            <a:endParaRPr lang="en-US">
              <a:ea typeface="ＭＳ Ｐゴシック"/>
              <a:cs typeface="ＭＳ Ｐ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sniffer.jpg"/>
          <p:cNvPicPr>
            <a:picLocks noChangeAspect="1"/>
          </p:cNvPicPr>
          <p:nvPr/>
        </p:nvPicPr>
        <p:blipFill>
          <a:blip r:embed="rId3" cstate="print"/>
          <a:srcRect/>
          <a:stretch>
            <a:fillRect/>
          </a:stretch>
        </p:blipFill>
        <p:spPr bwMode="auto">
          <a:xfrm>
            <a:off x="5077691" y="1320800"/>
            <a:ext cx="1981802" cy="2984500"/>
          </a:xfrm>
          <a:prstGeom prst="rect">
            <a:avLst/>
          </a:prstGeom>
          <a:noFill/>
          <a:ln w="9525">
            <a:noFill/>
            <a:miter lim="800000"/>
            <a:headEnd/>
            <a:tailEnd/>
          </a:ln>
        </p:spPr>
      </p:pic>
      <p:sp>
        <p:nvSpPr>
          <p:cNvPr id="20482" name="Title 1"/>
          <p:cNvSpPr>
            <a:spLocks noGrp="1"/>
          </p:cNvSpPr>
          <p:nvPr>
            <p:ph type="title"/>
          </p:nvPr>
        </p:nvSpPr>
        <p:spPr>
          <a:xfrm>
            <a:off x="1295400" y="274638"/>
            <a:ext cx="7010400" cy="639762"/>
          </a:xfrm>
        </p:spPr>
        <p:txBody>
          <a:bodyPr/>
          <a:lstStyle/>
          <a:p>
            <a:pPr eaLnBrk="1" hangingPunct="1"/>
            <a:r>
              <a:rPr lang="en-US" altLang="ja-JP" sz="2400" b="1" dirty="0">
                <a:solidFill>
                  <a:srgbClr val="17375E"/>
                </a:solidFill>
                <a:ea typeface="ＭＳ Ｐゴシック"/>
                <a:cs typeface="ＭＳ Ｐゴシック"/>
              </a:rPr>
              <a:t>An Overview of the United States Coast Guard:</a:t>
            </a:r>
            <a:br>
              <a:rPr lang="en-US" altLang="ja-JP" sz="2400" b="1" dirty="0">
                <a:solidFill>
                  <a:srgbClr val="17375E"/>
                </a:solidFill>
                <a:ea typeface="ＭＳ Ｐゴシック"/>
                <a:cs typeface="ＭＳ Ｐゴシック"/>
              </a:rPr>
            </a:br>
            <a:r>
              <a:rPr lang="en-US" altLang="ja-JP" sz="2400" b="1" dirty="0">
                <a:solidFill>
                  <a:srgbClr val="17375E"/>
                </a:solidFill>
                <a:ea typeface="ＭＳ Ｐゴシック"/>
                <a:cs typeface="ＭＳ Ｐゴシック"/>
              </a:rPr>
              <a:t>11 Statutory Missions</a:t>
            </a:r>
            <a:endParaRPr lang="en-US" sz="2200" b="1" i="1" dirty="0">
              <a:solidFill>
                <a:srgbClr val="17375E"/>
              </a:solidFill>
              <a:latin typeface="Lucida Fax" pitchFamily="18" charset="0"/>
              <a:ea typeface="ＭＳ Ｐゴシック"/>
              <a:cs typeface="ＭＳ Ｐゴシック"/>
            </a:endParaRPr>
          </a:p>
        </p:txBody>
      </p:sp>
      <p:pic>
        <p:nvPicPr>
          <p:cNvPr id="20483" name="Picture 3" descr="NLUS_Logo_Color.jpg"/>
          <p:cNvPicPr>
            <a:picLocks noChangeAspect="1"/>
          </p:cNvPicPr>
          <p:nvPr/>
        </p:nvPicPr>
        <p:blipFill>
          <a:blip r:embed="rId4" cstate="print"/>
          <a:srcRect/>
          <a:stretch>
            <a:fillRect/>
          </a:stretch>
        </p:blipFill>
        <p:spPr bwMode="auto">
          <a:xfrm>
            <a:off x="0" y="0"/>
            <a:ext cx="1006475" cy="1006475"/>
          </a:xfrm>
          <a:prstGeom prst="rect">
            <a:avLst/>
          </a:prstGeom>
          <a:noFill/>
          <a:ln w="9525">
            <a:noFill/>
            <a:miter lim="800000"/>
            <a:headEnd/>
            <a:tailEnd/>
          </a:ln>
        </p:spPr>
      </p:pic>
      <p:pic>
        <p:nvPicPr>
          <p:cNvPr id="20484" name="Picture 4" descr="Blue yellow arrows.png"/>
          <p:cNvPicPr>
            <a:picLocks noChangeAspect="1"/>
          </p:cNvPicPr>
          <p:nvPr/>
        </p:nvPicPr>
        <p:blipFill>
          <a:blip r:embed="rId5" cstate="print"/>
          <a:srcRect/>
          <a:stretch>
            <a:fillRect/>
          </a:stretch>
        </p:blipFill>
        <p:spPr bwMode="auto">
          <a:xfrm>
            <a:off x="685800" y="914400"/>
            <a:ext cx="7935913" cy="390525"/>
          </a:xfrm>
          <a:prstGeom prst="rect">
            <a:avLst/>
          </a:prstGeom>
          <a:noFill/>
          <a:ln w="9525">
            <a:noFill/>
            <a:miter lim="800000"/>
            <a:headEnd/>
            <a:tailEnd/>
          </a:ln>
        </p:spPr>
      </p:pic>
      <p:pic>
        <p:nvPicPr>
          <p:cNvPr id="20485" name="Picture 5" descr="Blue yellow arrows.png"/>
          <p:cNvPicPr>
            <a:picLocks noChangeAspect="1"/>
          </p:cNvPicPr>
          <p:nvPr/>
        </p:nvPicPr>
        <p:blipFill>
          <a:blip r:embed="rId5" cstate="print"/>
          <a:srcRect/>
          <a:stretch>
            <a:fillRect/>
          </a:stretch>
        </p:blipFill>
        <p:spPr bwMode="auto">
          <a:xfrm>
            <a:off x="609600" y="6019800"/>
            <a:ext cx="7935913" cy="390525"/>
          </a:xfrm>
          <a:prstGeom prst="rect">
            <a:avLst/>
          </a:prstGeom>
          <a:noFill/>
          <a:ln w="9525">
            <a:noFill/>
            <a:miter lim="800000"/>
            <a:headEnd/>
            <a:tailEnd/>
          </a:ln>
        </p:spPr>
      </p:pic>
      <p:pic>
        <p:nvPicPr>
          <p:cNvPr id="20486" name="Picture 6" descr="nlus-logo-color-small.jpg"/>
          <p:cNvPicPr>
            <a:picLocks noChangeAspect="1"/>
          </p:cNvPicPr>
          <p:nvPr/>
        </p:nvPicPr>
        <p:blipFill>
          <a:blip r:embed="rId6"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20488" name="Rectangle 9"/>
          <p:cNvSpPr>
            <a:spLocks noChangeArrowheads="1"/>
          </p:cNvSpPr>
          <p:nvPr/>
        </p:nvSpPr>
        <p:spPr bwMode="auto">
          <a:xfrm>
            <a:off x="685799" y="1295400"/>
            <a:ext cx="4391891" cy="3847207"/>
          </a:xfrm>
          <a:prstGeom prst="rect">
            <a:avLst/>
          </a:prstGeom>
          <a:noFill/>
          <a:ln w="9525">
            <a:noFill/>
            <a:miter lim="800000"/>
            <a:headEnd/>
            <a:tailEnd/>
          </a:ln>
        </p:spPr>
        <p:txBody>
          <a:bodyPr wrap="square">
            <a:spAutoFit/>
          </a:bodyPr>
          <a:lstStyle/>
          <a:p>
            <a:pPr>
              <a:buFont typeface="Arial" pitchFamily="34" charset="0"/>
              <a:buChar char="•"/>
            </a:pPr>
            <a:r>
              <a:rPr lang="en-US" sz="2000" dirty="0">
                <a:latin typeface="Calibri" pitchFamily="34" charset="0"/>
              </a:rPr>
              <a:t>  Ports, waterways, and coastal security</a:t>
            </a:r>
          </a:p>
          <a:p>
            <a:pPr>
              <a:buFont typeface="Arial" pitchFamily="34" charset="0"/>
              <a:buChar char="•"/>
            </a:pPr>
            <a:r>
              <a:rPr lang="en-US" sz="2000" dirty="0">
                <a:latin typeface="Calibri" pitchFamily="34" charset="0"/>
              </a:rPr>
              <a:t>  Drug interdiction</a:t>
            </a:r>
          </a:p>
          <a:p>
            <a:pPr>
              <a:buFont typeface="Arial" pitchFamily="34" charset="0"/>
              <a:buChar char="•"/>
            </a:pPr>
            <a:r>
              <a:rPr lang="en-US" sz="2000" dirty="0">
                <a:latin typeface="Calibri" pitchFamily="34" charset="0"/>
              </a:rPr>
              <a:t>  Immigrant Interdiction</a:t>
            </a:r>
          </a:p>
          <a:p>
            <a:pPr>
              <a:buFont typeface="Arial" pitchFamily="34" charset="0"/>
              <a:buChar char="•"/>
            </a:pPr>
            <a:r>
              <a:rPr lang="en-US" sz="2000" dirty="0">
                <a:latin typeface="Calibri" pitchFamily="34" charset="0"/>
              </a:rPr>
              <a:t>  Aids to navigation</a:t>
            </a:r>
          </a:p>
          <a:p>
            <a:pPr>
              <a:buFont typeface="Arial" pitchFamily="34" charset="0"/>
              <a:buChar char="•"/>
            </a:pPr>
            <a:r>
              <a:rPr lang="en-US" sz="2000" dirty="0">
                <a:latin typeface="Calibri" pitchFamily="34" charset="0"/>
              </a:rPr>
              <a:t>  Search and rescue</a:t>
            </a:r>
          </a:p>
          <a:p>
            <a:pPr>
              <a:buFont typeface="Arial" pitchFamily="34" charset="0"/>
              <a:buChar char="•"/>
            </a:pPr>
            <a:r>
              <a:rPr lang="en-US" sz="2000" dirty="0">
                <a:latin typeface="Calibri" pitchFamily="34" charset="0"/>
              </a:rPr>
              <a:t>  Marine environmental protection</a:t>
            </a:r>
          </a:p>
          <a:p>
            <a:pPr>
              <a:buFont typeface="Arial" pitchFamily="34" charset="0"/>
              <a:buChar char="•"/>
            </a:pPr>
            <a:r>
              <a:rPr lang="en-US" sz="2000" dirty="0">
                <a:latin typeface="Calibri" pitchFamily="34" charset="0"/>
              </a:rPr>
              <a:t>  Marine safety</a:t>
            </a:r>
          </a:p>
          <a:p>
            <a:pPr>
              <a:buFont typeface="Arial" pitchFamily="34" charset="0"/>
              <a:buChar char="•"/>
            </a:pPr>
            <a:r>
              <a:rPr lang="en-US" sz="2000" dirty="0">
                <a:latin typeface="Calibri" pitchFamily="34" charset="0"/>
              </a:rPr>
              <a:t>  Ice operations</a:t>
            </a:r>
          </a:p>
          <a:p>
            <a:pPr>
              <a:buFont typeface="Arial" pitchFamily="34" charset="0"/>
              <a:buChar char="•"/>
            </a:pPr>
            <a:r>
              <a:rPr lang="en-US" sz="2000" dirty="0">
                <a:latin typeface="Calibri" pitchFamily="34" charset="0"/>
              </a:rPr>
              <a:t>  Living marine resources</a:t>
            </a:r>
          </a:p>
          <a:p>
            <a:pPr>
              <a:buFont typeface="Arial" pitchFamily="34" charset="0"/>
              <a:buChar char="•"/>
            </a:pPr>
            <a:r>
              <a:rPr lang="en-US" sz="2000" dirty="0">
                <a:latin typeface="Calibri" pitchFamily="34" charset="0"/>
              </a:rPr>
              <a:t>  Defense readiness</a:t>
            </a:r>
          </a:p>
          <a:p>
            <a:pPr>
              <a:buFont typeface="Arial" pitchFamily="34" charset="0"/>
              <a:buChar char="•"/>
            </a:pPr>
            <a:r>
              <a:rPr lang="en-US" sz="2000" dirty="0">
                <a:latin typeface="Calibri" pitchFamily="34" charset="0"/>
              </a:rPr>
              <a:t>  Law enforcement</a:t>
            </a:r>
          </a:p>
          <a:p>
            <a:endParaRPr lang="en-US" sz="2400" dirty="0">
              <a:latin typeface="Calibri" pitchFamily="34" charset="0"/>
            </a:endParaRPr>
          </a:p>
        </p:txBody>
      </p:sp>
      <p:sp>
        <p:nvSpPr>
          <p:cNvPr id="13" name="TextBox 12"/>
          <p:cNvSpPr txBox="1"/>
          <p:nvPr/>
        </p:nvSpPr>
        <p:spPr>
          <a:xfrm>
            <a:off x="304800" y="4876800"/>
            <a:ext cx="5954713" cy="1200329"/>
          </a:xfrm>
          <a:prstGeom prst="rect">
            <a:avLst/>
          </a:prstGeom>
          <a:noFill/>
        </p:spPr>
        <p:txBody>
          <a:bodyPr wrap="square">
            <a:spAutoFit/>
          </a:bodyPr>
          <a:lstStyle/>
          <a:p>
            <a:pPr>
              <a:buFont typeface="Wingdings" pitchFamily="2" charset="2"/>
              <a:buNone/>
              <a:defRPr/>
            </a:pPr>
            <a:r>
              <a:rPr lang="en-US" dirty="0">
                <a:solidFill>
                  <a:srgbClr val="000000"/>
                </a:solidFill>
                <a:latin typeface="+mn-lt"/>
                <a:ea typeface="ＭＳ Ｐゴシック" pitchFamily="34" charset="-128"/>
                <a:cs typeface="+mn-cs"/>
              </a:rPr>
              <a:t>The only organization that is:</a:t>
            </a:r>
          </a:p>
          <a:p>
            <a:pPr>
              <a:defRPr/>
            </a:pPr>
            <a:r>
              <a:rPr lang="en-US" dirty="0">
                <a:solidFill>
                  <a:srgbClr val="000000"/>
                </a:solidFill>
                <a:latin typeface="+mn-lt"/>
                <a:ea typeface="ＭＳ Ｐゴシック" pitchFamily="34" charset="-128"/>
                <a:cs typeface="+mn-cs"/>
              </a:rPr>
              <a:t> a </a:t>
            </a:r>
            <a:r>
              <a:rPr lang="en-US" b="1" dirty="0">
                <a:solidFill>
                  <a:srgbClr val="000000"/>
                </a:solidFill>
                <a:latin typeface="+mn-lt"/>
                <a:ea typeface="ＭＳ Ｐゴシック" pitchFamily="34" charset="-128"/>
                <a:cs typeface="+mn-cs"/>
              </a:rPr>
              <a:t>military</a:t>
            </a:r>
            <a:r>
              <a:rPr lang="en-US" dirty="0">
                <a:solidFill>
                  <a:srgbClr val="000000"/>
                </a:solidFill>
                <a:latin typeface="+mn-lt"/>
                <a:ea typeface="ＭＳ Ｐゴシック" pitchFamily="34" charset="-128"/>
                <a:cs typeface="+mn-cs"/>
              </a:rPr>
              <a:t> service, </a:t>
            </a:r>
            <a:r>
              <a:rPr lang="en-US" b="1" dirty="0">
                <a:solidFill>
                  <a:srgbClr val="000000"/>
                </a:solidFill>
                <a:latin typeface="+mn-lt"/>
                <a:ea typeface="ＭＳ Ｐゴシック" pitchFamily="34" charset="-128"/>
                <a:cs typeface="+mn-cs"/>
              </a:rPr>
              <a:t>federal</a:t>
            </a:r>
            <a:r>
              <a:rPr lang="en-US" dirty="0">
                <a:solidFill>
                  <a:srgbClr val="000000"/>
                </a:solidFill>
                <a:latin typeface="+mn-lt"/>
                <a:ea typeface="ＭＳ Ｐゴシック" pitchFamily="34" charset="-128"/>
                <a:cs typeface="+mn-cs"/>
              </a:rPr>
              <a:t> law enforcement agency, and our nation’</a:t>
            </a:r>
            <a:r>
              <a:rPr lang="en-US" altLang="ja-JP" dirty="0">
                <a:solidFill>
                  <a:srgbClr val="000000"/>
                </a:solidFill>
                <a:latin typeface="+mn-lt"/>
                <a:ea typeface="ＭＳ Ｐゴシック" pitchFamily="34" charset="-128"/>
                <a:cs typeface="+mn-cs"/>
              </a:rPr>
              <a:t>s </a:t>
            </a:r>
            <a:r>
              <a:rPr lang="en-US" altLang="ja-JP" b="1" dirty="0">
                <a:solidFill>
                  <a:srgbClr val="000000"/>
                </a:solidFill>
                <a:latin typeface="+mn-lt"/>
                <a:ea typeface="ＭＳ Ｐゴシック" pitchFamily="34" charset="-128"/>
                <a:cs typeface="+mn-cs"/>
              </a:rPr>
              <a:t>lead</a:t>
            </a:r>
            <a:r>
              <a:rPr lang="en-US" altLang="ja-JP" dirty="0">
                <a:solidFill>
                  <a:srgbClr val="000000"/>
                </a:solidFill>
                <a:latin typeface="+mn-lt"/>
                <a:ea typeface="ＭＳ Ｐゴシック" pitchFamily="34" charset="-128"/>
                <a:cs typeface="+mn-cs"/>
              </a:rPr>
              <a:t> maritime first responder with the mandate  to act. The Coast Guard is military, multi-mission, and maritime. </a:t>
            </a:r>
            <a:endParaRPr lang="en-US" dirty="0">
              <a:solidFill>
                <a:srgbClr val="000000"/>
              </a:solidFill>
              <a:latin typeface="+mn-lt"/>
              <a:ea typeface="ＭＳ Ｐゴシック" pitchFamily="34" charset="-128"/>
              <a:cs typeface="+mn-cs"/>
            </a:endParaRPr>
          </a:p>
        </p:txBody>
      </p:sp>
      <p:sp>
        <p:nvSpPr>
          <p:cNvPr id="20492" name="Slide Number Placeholder 13"/>
          <p:cNvSpPr>
            <a:spLocks noGrp="1"/>
          </p:cNvSpPr>
          <p:nvPr>
            <p:ph type="sldNum" sz="quarter" idx="12"/>
          </p:nvPr>
        </p:nvSpPr>
        <p:spPr bwMode="auto">
          <a:noFill/>
          <a:ln>
            <a:miter lim="800000"/>
            <a:headEnd/>
            <a:tailEnd/>
          </a:ln>
        </p:spPr>
        <p:txBody>
          <a:bodyPr/>
          <a:lstStyle/>
          <a:p>
            <a:fld id="{DD4CAFEF-89B7-49A1-9522-35A023D836DE}" type="slidenum">
              <a:rPr lang="en-US">
                <a:ea typeface="ＭＳ Ｐゴシック"/>
                <a:cs typeface="ＭＳ Ｐゴシック"/>
              </a:rPr>
              <a:pPr/>
              <a:t>4</a:t>
            </a:fld>
            <a:endParaRPr lang="en-US">
              <a:ea typeface="ＭＳ Ｐゴシック"/>
              <a:cs typeface="ＭＳ Ｐゴシック"/>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5713" y="3651250"/>
            <a:ext cx="2286000" cy="228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95400" y="274638"/>
            <a:ext cx="7010400" cy="639762"/>
          </a:xfrm>
        </p:spPr>
        <p:txBody>
          <a:bodyPr/>
          <a:lstStyle/>
          <a:p>
            <a:pPr eaLnBrk="1" hangingPunct="1"/>
            <a:r>
              <a:rPr lang="en-US" altLang="ja-JP" sz="2400" b="1" dirty="0">
                <a:solidFill>
                  <a:srgbClr val="17375E"/>
                </a:solidFill>
                <a:ea typeface="ＭＳ Ｐゴシック"/>
                <a:cs typeface="ＭＳ Ｐゴシック"/>
              </a:rPr>
              <a:t>The U.S. Maritime Environment</a:t>
            </a:r>
            <a:endParaRPr lang="en-US" sz="2200" b="1" i="1" dirty="0">
              <a:solidFill>
                <a:srgbClr val="17375E"/>
              </a:solidFill>
              <a:latin typeface="Lucida Fax" pitchFamily="18" charset="0"/>
              <a:ea typeface="ＭＳ Ｐゴシック"/>
              <a:cs typeface="ＭＳ Ｐゴシック"/>
            </a:endParaRPr>
          </a:p>
        </p:txBody>
      </p:sp>
      <p:pic>
        <p:nvPicPr>
          <p:cNvPr id="20483"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0484"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0485"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0486"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20488" name="Rectangle 9"/>
          <p:cNvSpPr>
            <a:spLocks noChangeArrowheads="1"/>
          </p:cNvSpPr>
          <p:nvPr/>
        </p:nvSpPr>
        <p:spPr bwMode="auto">
          <a:xfrm>
            <a:off x="710768" y="1148606"/>
            <a:ext cx="4648200" cy="4985980"/>
          </a:xfrm>
          <a:prstGeom prst="rect">
            <a:avLst/>
          </a:prstGeom>
          <a:noFill/>
          <a:ln w="9525">
            <a:noFill/>
            <a:miter lim="800000"/>
            <a:headEnd/>
            <a:tailEnd/>
          </a:ln>
        </p:spPr>
        <p:txBody>
          <a:bodyPr wrap="square">
            <a:spAutoFit/>
          </a:bodyPr>
          <a:lstStyle/>
          <a:p>
            <a:pPr marL="342900" indent="-342900">
              <a:buFont typeface="Arial"/>
              <a:buChar char="•"/>
            </a:pPr>
            <a:r>
              <a:rPr lang="en-US" sz="2100" dirty="0">
                <a:latin typeface="Calibri" pitchFamily="34" charset="0"/>
              </a:rPr>
              <a:t>95,000 miles of shoreline</a:t>
            </a:r>
          </a:p>
          <a:p>
            <a:pPr marL="342900" indent="-342900">
              <a:buFont typeface="Arial"/>
              <a:buChar char="•"/>
            </a:pPr>
            <a:r>
              <a:rPr lang="en-US" sz="2100" dirty="0">
                <a:latin typeface="Calibri" pitchFamily="34" charset="0"/>
              </a:rPr>
              <a:t>Waterborne trade carries over 1.3 billion metric tons of cargo each year. Another billion tons of cargo is carried in domestic waterborne movements.</a:t>
            </a:r>
          </a:p>
          <a:p>
            <a:pPr marL="342900" indent="-342900">
              <a:buFont typeface="Arial"/>
              <a:buChar char="•"/>
            </a:pPr>
            <a:r>
              <a:rPr lang="en-US" sz="2100" dirty="0">
                <a:latin typeface="Calibri" pitchFamily="34" charset="0"/>
              </a:rPr>
              <a:t>$4.5 trillion of economic activity is generated by the Maritime Transportation System</a:t>
            </a:r>
          </a:p>
          <a:p>
            <a:pPr marL="342900" indent="-342900">
              <a:buFont typeface="Arial"/>
              <a:buChar char="•"/>
            </a:pPr>
            <a:r>
              <a:rPr lang="en-US" sz="2100" dirty="0">
                <a:latin typeface="Calibri" pitchFamily="34" charset="0"/>
              </a:rPr>
              <a:t>One of every six jobs is marine-related.</a:t>
            </a:r>
          </a:p>
          <a:p>
            <a:pPr marL="342900" indent="-342900">
              <a:buFont typeface="Arial"/>
              <a:buChar char="•"/>
            </a:pPr>
            <a:r>
              <a:rPr lang="en-US" sz="2100" dirty="0">
                <a:latin typeface="Calibri" pitchFamily="34" charset="0"/>
              </a:rPr>
              <a:t>Maritime transportation is the lifeblood of our national economy and fuels the global economy.</a:t>
            </a:r>
          </a:p>
          <a:p>
            <a:pPr marL="342900" indent="-342900">
              <a:buFont typeface="Arial"/>
              <a:buChar char="•"/>
            </a:pPr>
            <a:endParaRPr lang="en-US" sz="2400" dirty="0">
              <a:latin typeface="Calibri" pitchFamily="34" charset="0"/>
            </a:endParaRPr>
          </a:p>
        </p:txBody>
      </p:sp>
      <p:sp>
        <p:nvSpPr>
          <p:cNvPr id="20492" name="Slide Number Placeholder 13"/>
          <p:cNvSpPr>
            <a:spLocks noGrp="1"/>
          </p:cNvSpPr>
          <p:nvPr>
            <p:ph type="sldNum" sz="quarter" idx="12"/>
          </p:nvPr>
        </p:nvSpPr>
        <p:spPr bwMode="auto">
          <a:noFill/>
          <a:ln>
            <a:miter lim="800000"/>
            <a:headEnd/>
            <a:tailEnd/>
          </a:ln>
        </p:spPr>
        <p:txBody>
          <a:bodyPr/>
          <a:lstStyle/>
          <a:p>
            <a:fld id="{DD4CAFEF-89B7-49A1-9522-35A023D836DE}" type="slidenum">
              <a:rPr lang="en-US">
                <a:ea typeface="ＭＳ Ｐゴシック"/>
                <a:cs typeface="ＭＳ Ｐゴシック"/>
              </a:rPr>
              <a:pPr/>
              <a:t>5</a:t>
            </a:fld>
            <a:endParaRPr lang="en-US">
              <a:ea typeface="ＭＳ Ｐゴシック"/>
              <a:cs typeface="ＭＳ Ｐゴシック"/>
            </a:endParaRPr>
          </a:p>
        </p:txBody>
      </p:sp>
      <p:pic>
        <p:nvPicPr>
          <p:cNvPr id="3" name="Picture 2"/>
          <p:cNvPicPr>
            <a:picLocks noChangeAspect="1"/>
          </p:cNvPicPr>
          <p:nvPr/>
        </p:nvPicPr>
        <p:blipFill>
          <a:blip r:embed="rId6"/>
          <a:stretch>
            <a:fillRect/>
          </a:stretch>
        </p:blipFill>
        <p:spPr>
          <a:xfrm>
            <a:off x="5298822" y="2890265"/>
            <a:ext cx="3281870" cy="1590089"/>
          </a:xfrm>
          <a:prstGeom prst="rect">
            <a:avLst/>
          </a:prstGeom>
        </p:spPr>
      </p:pic>
      <p:sp>
        <p:nvSpPr>
          <p:cNvPr id="4" name="TextBox 3"/>
          <p:cNvSpPr txBox="1"/>
          <p:nvPr/>
        </p:nvSpPr>
        <p:spPr>
          <a:xfrm>
            <a:off x="696913" y="5672921"/>
            <a:ext cx="7924800" cy="461665"/>
          </a:xfrm>
          <a:prstGeom prst="rect">
            <a:avLst/>
          </a:prstGeom>
          <a:noFill/>
        </p:spPr>
        <p:txBody>
          <a:bodyPr wrap="square" rtlCol="0">
            <a:spAutoFit/>
          </a:bodyPr>
          <a:lstStyle/>
          <a:p>
            <a:r>
              <a:rPr lang="en-US" sz="2400" i="1" dirty="0"/>
              <a:t>The Coast Guard is imperative to our economic security!</a:t>
            </a:r>
          </a:p>
        </p:txBody>
      </p:sp>
    </p:spTree>
    <p:extLst>
      <p:ext uri="{BB962C8B-B14F-4D97-AF65-F5344CB8AC3E}">
        <p14:creationId xmlns:p14="http://schemas.microsoft.com/office/powerpoint/2010/main" val="119048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95400" y="274638"/>
            <a:ext cx="7010400" cy="639762"/>
          </a:xfrm>
        </p:spPr>
        <p:txBody>
          <a:bodyPr/>
          <a:lstStyle/>
          <a:p>
            <a:pPr eaLnBrk="1" hangingPunct="1"/>
            <a:r>
              <a:rPr lang="en-US" altLang="ja-JP" sz="2400" b="1">
                <a:solidFill>
                  <a:srgbClr val="17375E"/>
                </a:solidFill>
                <a:ea typeface="ＭＳ Ｐゴシック"/>
                <a:cs typeface="ＭＳ Ｐゴシック"/>
              </a:rPr>
              <a:t>On an average day, the Coast Guard…</a:t>
            </a:r>
            <a:endParaRPr lang="en-US" sz="2200" b="1" i="1">
              <a:solidFill>
                <a:srgbClr val="17375E"/>
              </a:solidFill>
              <a:latin typeface="Lucida Fax" pitchFamily="18" charset="0"/>
              <a:ea typeface="ＭＳ Ｐゴシック"/>
              <a:cs typeface="ＭＳ Ｐゴシック"/>
            </a:endParaRPr>
          </a:p>
        </p:txBody>
      </p:sp>
      <p:pic>
        <p:nvPicPr>
          <p:cNvPr id="22530"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2531"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2532"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2533"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22535" name="Content Placeholder 11"/>
          <p:cNvSpPr>
            <a:spLocks noGrp="1"/>
          </p:cNvSpPr>
          <p:nvPr>
            <p:ph idx="1"/>
          </p:nvPr>
        </p:nvSpPr>
        <p:spPr>
          <a:xfrm>
            <a:off x="457200" y="1295400"/>
            <a:ext cx="8229600" cy="4419600"/>
          </a:xfrm>
        </p:spPr>
        <p:txBody>
          <a:bodyPr/>
          <a:lstStyle/>
          <a:p>
            <a:r>
              <a:rPr lang="en-US" sz="2000" dirty="0"/>
              <a:t>Conducts </a:t>
            </a:r>
            <a:r>
              <a:rPr lang="en-US" sz="2000" b="1" dirty="0"/>
              <a:t>45</a:t>
            </a:r>
            <a:r>
              <a:rPr lang="en-US" sz="2000" dirty="0"/>
              <a:t> search and rescue cases;</a:t>
            </a:r>
          </a:p>
          <a:p>
            <a:r>
              <a:rPr lang="en-US" sz="2000" dirty="0"/>
              <a:t>Saves </a:t>
            </a:r>
            <a:r>
              <a:rPr lang="en-US" sz="2000" b="1" dirty="0"/>
              <a:t>14</a:t>
            </a:r>
            <a:r>
              <a:rPr lang="en-US" sz="2000" dirty="0"/>
              <a:t> lives;</a:t>
            </a:r>
          </a:p>
          <a:p>
            <a:r>
              <a:rPr lang="en-US" sz="2000" dirty="0"/>
              <a:t>Seizes </a:t>
            </a:r>
            <a:r>
              <a:rPr lang="en-US" sz="2000" b="1" dirty="0"/>
              <a:t>1,214 </a:t>
            </a:r>
            <a:r>
              <a:rPr lang="en-US" sz="2000" dirty="0"/>
              <a:t>pounds of cocaine and</a:t>
            </a:r>
            <a:r>
              <a:rPr lang="en-US" sz="2000" b="1" dirty="0"/>
              <a:t> 144 </a:t>
            </a:r>
            <a:r>
              <a:rPr lang="en-US" sz="2000" dirty="0"/>
              <a:t>pounds of marijuana</a:t>
            </a:r>
          </a:p>
          <a:p>
            <a:r>
              <a:rPr lang="en-US" sz="2000" dirty="0"/>
              <a:t>Interdicts </a:t>
            </a:r>
            <a:r>
              <a:rPr lang="en-US" sz="2000" b="1" dirty="0"/>
              <a:t>17</a:t>
            </a:r>
            <a:r>
              <a:rPr lang="en-US" sz="2000" dirty="0"/>
              <a:t> undocumented migrants;</a:t>
            </a:r>
          </a:p>
          <a:p>
            <a:r>
              <a:rPr lang="en-US" sz="2000" dirty="0"/>
              <a:t>Screens </a:t>
            </a:r>
            <a:r>
              <a:rPr lang="en-US" sz="2000" b="1" dirty="0"/>
              <a:t>329</a:t>
            </a:r>
            <a:r>
              <a:rPr lang="en-US" sz="2000" dirty="0"/>
              <a:t> merchant vessels for potential security threats prior to arrival in U.S. ports;</a:t>
            </a:r>
          </a:p>
          <a:p>
            <a:r>
              <a:rPr lang="en-US" sz="2000" dirty="0"/>
              <a:t>Conducts </a:t>
            </a:r>
            <a:r>
              <a:rPr lang="en-US" sz="2000" b="1" dirty="0"/>
              <a:t>13</a:t>
            </a:r>
            <a:r>
              <a:rPr lang="en-US" sz="2000" dirty="0"/>
              <a:t> fisheries conservation </a:t>
            </a:r>
            <a:r>
              <a:rPr lang="en-US" sz="2000" dirty="0" err="1"/>
              <a:t>boardings</a:t>
            </a:r>
            <a:r>
              <a:rPr lang="en-US" sz="2000" dirty="0"/>
              <a:t>; </a:t>
            </a:r>
          </a:p>
          <a:p>
            <a:r>
              <a:rPr lang="en-US" sz="2000" dirty="0"/>
              <a:t>Services </a:t>
            </a:r>
            <a:r>
              <a:rPr lang="en-US" sz="2000" b="1" dirty="0"/>
              <a:t>82</a:t>
            </a:r>
            <a:r>
              <a:rPr lang="en-US" sz="2000" dirty="0"/>
              <a:t> buoys and fixed aids to navigation;</a:t>
            </a:r>
          </a:p>
          <a:p>
            <a:r>
              <a:rPr lang="en-US" sz="2000" dirty="0"/>
              <a:t>Facilitates movement of </a:t>
            </a:r>
            <a:r>
              <a:rPr lang="en-US" sz="2000" b="1" dirty="0"/>
              <a:t>$12.6B </a:t>
            </a:r>
            <a:r>
              <a:rPr lang="en-US" sz="2000" dirty="0"/>
              <a:t>worth of goods and commodities through the Nation’s Maritime Transportation System.</a:t>
            </a:r>
          </a:p>
          <a:p>
            <a:r>
              <a:rPr lang="en-US" sz="2000" dirty="0"/>
              <a:t>Investigates </a:t>
            </a:r>
            <a:r>
              <a:rPr lang="en-US" sz="2000" b="1" dirty="0"/>
              <a:t>32</a:t>
            </a:r>
            <a:r>
              <a:rPr lang="en-US" sz="2000" dirty="0"/>
              <a:t> pollution incidents; </a:t>
            </a:r>
          </a:p>
          <a:p>
            <a:pPr marL="173038" indent="-173038" eaLnBrk="1" hangingPunct="1">
              <a:spcBef>
                <a:spcPct val="0"/>
              </a:spcBef>
              <a:buFont typeface="Arial" pitchFamily="34" charset="0"/>
              <a:buNone/>
            </a:pPr>
            <a:endParaRPr lang="en-US" sz="2400" dirty="0">
              <a:ea typeface="ＭＳ Ｐゴシック"/>
              <a:cs typeface="ＭＳ Ｐゴシック"/>
            </a:endParaRPr>
          </a:p>
        </p:txBody>
      </p:sp>
      <p:sp>
        <p:nvSpPr>
          <p:cNvPr id="22537" name="Slide Number Placeholder 10"/>
          <p:cNvSpPr>
            <a:spLocks noGrp="1"/>
          </p:cNvSpPr>
          <p:nvPr>
            <p:ph type="sldNum" sz="quarter" idx="12"/>
          </p:nvPr>
        </p:nvSpPr>
        <p:spPr bwMode="auto">
          <a:noFill/>
          <a:ln>
            <a:miter lim="800000"/>
            <a:headEnd/>
            <a:tailEnd/>
          </a:ln>
        </p:spPr>
        <p:txBody>
          <a:bodyPr/>
          <a:lstStyle/>
          <a:p>
            <a:fld id="{B6C3E00A-3E95-4FAA-960F-0F8E25153DA4}" type="slidenum">
              <a:rPr lang="en-US">
                <a:ea typeface="ＭＳ Ｐゴシック"/>
                <a:cs typeface="ＭＳ Ｐゴシック"/>
              </a:rPr>
              <a:pPr/>
              <a:t>6</a:t>
            </a:fld>
            <a:endParaRPr lang="en-US">
              <a:ea typeface="ＭＳ Ｐゴシック"/>
              <a:cs typeface="ＭＳ Ｐゴシック"/>
            </a:endParaRPr>
          </a:p>
        </p:txBody>
      </p:sp>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0925" y="4876800"/>
            <a:ext cx="2373313" cy="182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9144" y="792162"/>
            <a:ext cx="1600200" cy="228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006475" y="274638"/>
            <a:ext cx="7680325" cy="639762"/>
          </a:xfrm>
        </p:spPr>
        <p:txBody>
          <a:bodyPr/>
          <a:lstStyle/>
          <a:p>
            <a:pPr eaLnBrk="1" hangingPunct="1"/>
            <a:r>
              <a:rPr lang="en-US" sz="3600" b="1" dirty="0">
                <a:solidFill>
                  <a:srgbClr val="17375E"/>
                </a:solidFill>
                <a:ea typeface="ＭＳ Ｐゴシック"/>
                <a:cs typeface="ＭＳ Ｐゴシック"/>
              </a:rPr>
              <a:t>Evolving Threats to Homeland Security</a:t>
            </a:r>
            <a:endParaRPr lang="en-US" sz="3600" b="1" i="1" dirty="0">
              <a:solidFill>
                <a:srgbClr val="17375E"/>
              </a:solidFill>
              <a:latin typeface="Lucida Fax" pitchFamily="18" charset="0"/>
              <a:ea typeface="ＭＳ Ｐゴシック"/>
              <a:cs typeface="ＭＳ Ｐゴシック"/>
            </a:endParaRPr>
          </a:p>
        </p:txBody>
      </p:sp>
      <p:pic>
        <p:nvPicPr>
          <p:cNvPr id="26626"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6627"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6628"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6629"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7176" name="Rectangle 9"/>
          <p:cNvSpPr>
            <a:spLocks noChangeArrowheads="1"/>
          </p:cNvSpPr>
          <p:nvPr/>
        </p:nvSpPr>
        <p:spPr bwMode="auto">
          <a:xfrm>
            <a:off x="304800" y="1304925"/>
            <a:ext cx="8382000" cy="3108543"/>
          </a:xfrm>
          <a:prstGeom prst="rect">
            <a:avLst/>
          </a:prstGeom>
          <a:noFill/>
          <a:ln w="9525">
            <a:noFill/>
            <a:miter lim="800000"/>
            <a:headEnd/>
            <a:tailEnd/>
          </a:ln>
        </p:spPr>
        <p:txBody>
          <a:bodyPr>
            <a:spAutoFit/>
          </a:bodyPr>
          <a:lstStyle/>
          <a:p>
            <a:pPr marL="0" lvl="1">
              <a:defRPr/>
            </a:pPr>
            <a:r>
              <a:rPr lang="en-US" sz="2800" kern="0" dirty="0">
                <a:solidFill>
                  <a:srgbClr val="000000"/>
                </a:solidFill>
                <a:latin typeface="+mn-lt"/>
                <a:ea typeface="ＭＳ Ｐゴシック" pitchFamily="34" charset="-128"/>
                <a:cs typeface="+mn-cs"/>
              </a:rPr>
              <a:t>The Coast Guard has five areas of strategic focus that drive USCG operations and capital investments:</a:t>
            </a:r>
          </a:p>
          <a:p>
            <a:pPr marL="800100" lvl="2" indent="-342900">
              <a:buFont typeface="Arial" panose="020B0604020202020204" pitchFamily="34" charset="0"/>
              <a:buChar char="•"/>
              <a:defRPr/>
            </a:pPr>
            <a:r>
              <a:rPr lang="en-US" sz="2800" kern="0" dirty="0">
                <a:solidFill>
                  <a:srgbClr val="000000"/>
                </a:solidFill>
                <a:latin typeface="+mn-lt"/>
                <a:ea typeface="ＭＳ Ｐゴシック" pitchFamily="34" charset="-128"/>
                <a:cs typeface="+mn-cs"/>
              </a:rPr>
              <a:t>The rise of transnational organized crime networks</a:t>
            </a:r>
          </a:p>
          <a:p>
            <a:pPr marL="800100" lvl="2" indent="-342900">
              <a:buFont typeface="Arial" panose="020B0604020202020204" pitchFamily="34" charset="0"/>
              <a:buChar char="•"/>
              <a:defRPr/>
            </a:pPr>
            <a:r>
              <a:rPr lang="en-US" sz="2800" kern="0" dirty="0">
                <a:solidFill>
                  <a:srgbClr val="000000"/>
                </a:solidFill>
                <a:latin typeface="+mn-lt"/>
                <a:ea typeface="ＭＳ Ｐゴシック" pitchFamily="34" charset="-128"/>
                <a:cs typeface="+mn-cs"/>
              </a:rPr>
              <a:t>The imperative for southern border security</a:t>
            </a:r>
          </a:p>
          <a:p>
            <a:pPr marL="800100" lvl="2" indent="-342900">
              <a:buFont typeface="Arial" panose="020B0604020202020204" pitchFamily="34" charset="0"/>
              <a:buChar char="•"/>
              <a:defRPr/>
            </a:pPr>
            <a:r>
              <a:rPr lang="en-US" sz="2800" kern="0" dirty="0">
                <a:solidFill>
                  <a:srgbClr val="000000"/>
                </a:solidFill>
                <a:latin typeface="+mn-lt"/>
                <a:ea typeface="ＭＳ Ｐゴシック" pitchFamily="34" charset="-128"/>
                <a:cs typeface="+mn-cs"/>
              </a:rPr>
              <a:t>Increasing maritime commerce</a:t>
            </a:r>
          </a:p>
          <a:p>
            <a:pPr marL="800100" lvl="2" indent="-342900">
              <a:buFont typeface="Arial" panose="020B0604020202020204" pitchFamily="34" charset="0"/>
              <a:buChar char="•"/>
              <a:defRPr/>
            </a:pPr>
            <a:r>
              <a:rPr lang="en-US" sz="2800" kern="0" dirty="0">
                <a:solidFill>
                  <a:srgbClr val="000000"/>
                </a:solidFill>
                <a:latin typeface="+mn-lt"/>
                <a:ea typeface="ＭＳ Ｐゴシック" pitchFamily="34" charset="-128"/>
                <a:cs typeface="+mn-cs"/>
              </a:rPr>
              <a:t>Emerging cyber risk</a:t>
            </a:r>
          </a:p>
          <a:p>
            <a:pPr marL="800100" lvl="2" indent="-342900">
              <a:buFont typeface="Arial" panose="020B0604020202020204" pitchFamily="34" charset="0"/>
              <a:buChar char="•"/>
              <a:defRPr/>
            </a:pPr>
            <a:r>
              <a:rPr lang="en-US" sz="2800" kern="0" dirty="0">
                <a:solidFill>
                  <a:srgbClr val="000000"/>
                </a:solidFill>
                <a:latin typeface="+mn-lt"/>
                <a:ea typeface="ＭＳ Ｐゴシック" pitchFamily="34" charset="-128"/>
                <a:cs typeface="+mn-cs"/>
              </a:rPr>
              <a:t>Future challenges in the polar region.</a:t>
            </a:r>
          </a:p>
        </p:txBody>
      </p:sp>
      <p:sp>
        <p:nvSpPr>
          <p:cNvPr id="26633" name="Slide Number Placeholder 9"/>
          <p:cNvSpPr>
            <a:spLocks noGrp="1"/>
          </p:cNvSpPr>
          <p:nvPr>
            <p:ph type="sldNum" sz="quarter" idx="12"/>
          </p:nvPr>
        </p:nvSpPr>
        <p:spPr bwMode="auto">
          <a:noFill/>
          <a:ln>
            <a:miter lim="800000"/>
            <a:headEnd/>
            <a:tailEnd/>
          </a:ln>
        </p:spPr>
        <p:txBody>
          <a:bodyPr/>
          <a:lstStyle/>
          <a:p>
            <a:fld id="{9DFA370D-849D-4A10-8425-D2AEDAA69E1A}" type="slidenum">
              <a:rPr lang="en-US">
                <a:ea typeface="ＭＳ Ｐゴシック"/>
                <a:cs typeface="ＭＳ Ｐゴシック"/>
              </a:rPr>
              <a:pPr/>
              <a:t>7</a:t>
            </a:fld>
            <a:endParaRPr lang="en-US">
              <a:ea typeface="ＭＳ Ｐゴシック"/>
              <a:cs typeface="ＭＳ Ｐゴシック"/>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475" y="4475236"/>
            <a:ext cx="2286000" cy="151447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1984" y="4306023"/>
            <a:ext cx="1727632" cy="1727632"/>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091" y="4454634"/>
            <a:ext cx="2286000" cy="152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295400" y="274638"/>
            <a:ext cx="7010400" cy="639762"/>
          </a:xfrm>
        </p:spPr>
        <p:txBody>
          <a:bodyPr/>
          <a:lstStyle/>
          <a:p>
            <a:pPr eaLnBrk="1" hangingPunct="1"/>
            <a:r>
              <a:rPr lang="en-US" altLang="ja-JP" sz="3200" b="1">
                <a:solidFill>
                  <a:srgbClr val="17375E"/>
                </a:solidFill>
                <a:ea typeface="ＭＳ Ｐゴシック"/>
                <a:cs typeface="ＭＳ Ｐゴシック"/>
              </a:rPr>
              <a:t>A National Imperative</a:t>
            </a:r>
            <a:endParaRPr lang="en-US" sz="3200" i="1">
              <a:solidFill>
                <a:srgbClr val="17375E"/>
              </a:solidFill>
              <a:latin typeface="Lucida Fax" pitchFamily="18" charset="0"/>
              <a:ea typeface="ＭＳ Ｐゴシック"/>
              <a:cs typeface="ＭＳ Ｐゴシック"/>
            </a:endParaRPr>
          </a:p>
        </p:txBody>
      </p:sp>
      <p:pic>
        <p:nvPicPr>
          <p:cNvPr id="24578"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4579"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4580"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4581"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21510" name="Footer Placeholder 8"/>
          <p:cNvSpPr>
            <a:spLocks noGrp="1"/>
          </p:cNvSpPr>
          <p:nvPr>
            <p:ph type="ftr" sz="quarter" idx="11"/>
          </p:nvPr>
        </p:nvSpPr>
        <p:spPr bwMode="auto">
          <a:extLst/>
        </p:spPr>
        <p:txBody>
          <a:bodyPr/>
          <a:lstStyle>
            <a:lvl1pPr eaLnBrk="0" hangingPunct="0">
              <a:defRPr sz="1800">
                <a:solidFill>
                  <a:schemeClr val="tx1"/>
                </a:solidFill>
                <a:latin typeface="Arial" charset="0"/>
                <a:ea typeface="ＭＳ Ｐゴシック" charset="0"/>
                <a:cs typeface="ＭＳ Ｐゴシック" charset="0"/>
              </a:defRPr>
            </a:lvl1pPr>
            <a:lvl2pPr marL="718284" indent="-276263" eaLnBrk="0" hangingPunct="0">
              <a:defRPr sz="1800">
                <a:solidFill>
                  <a:schemeClr val="tx1"/>
                </a:solidFill>
                <a:latin typeface="Arial" charset="0"/>
                <a:ea typeface="ＭＳ Ｐゴシック" charset="0"/>
              </a:defRPr>
            </a:lvl2pPr>
            <a:lvl3pPr marL="1105052" indent="-221010" eaLnBrk="0" hangingPunct="0">
              <a:defRPr sz="1800">
                <a:solidFill>
                  <a:schemeClr val="tx1"/>
                </a:solidFill>
                <a:latin typeface="Arial" charset="0"/>
                <a:ea typeface="ＭＳ Ｐゴシック" charset="0"/>
              </a:defRPr>
            </a:lvl3pPr>
            <a:lvl4pPr marL="1547073" indent="-221010" eaLnBrk="0" hangingPunct="0">
              <a:defRPr sz="1800">
                <a:solidFill>
                  <a:schemeClr val="tx1"/>
                </a:solidFill>
                <a:latin typeface="Arial" charset="0"/>
                <a:ea typeface="ＭＳ Ｐゴシック" charset="0"/>
              </a:defRPr>
            </a:lvl4pPr>
            <a:lvl5pPr marL="1989094" indent="-221010" eaLnBrk="0" hangingPunct="0">
              <a:defRPr sz="1800">
                <a:solidFill>
                  <a:schemeClr val="tx1"/>
                </a:solidFill>
                <a:latin typeface="Arial" charset="0"/>
                <a:ea typeface="ＭＳ Ｐゴシック" charset="0"/>
              </a:defRPr>
            </a:lvl5pPr>
            <a:lvl6pPr marL="2431115" indent="-221010" defTabSz="911668" eaLnBrk="0" fontAlgn="base" hangingPunct="0">
              <a:spcBef>
                <a:spcPct val="0"/>
              </a:spcBef>
              <a:spcAft>
                <a:spcPct val="0"/>
              </a:spcAft>
              <a:defRPr sz="1800">
                <a:solidFill>
                  <a:schemeClr val="tx1"/>
                </a:solidFill>
                <a:latin typeface="Arial" charset="0"/>
                <a:ea typeface="ＭＳ Ｐゴシック" charset="0"/>
              </a:defRPr>
            </a:lvl6pPr>
            <a:lvl7pPr marL="2873136" indent="-221010" defTabSz="911668" eaLnBrk="0" fontAlgn="base" hangingPunct="0">
              <a:spcBef>
                <a:spcPct val="0"/>
              </a:spcBef>
              <a:spcAft>
                <a:spcPct val="0"/>
              </a:spcAft>
              <a:defRPr sz="1800">
                <a:solidFill>
                  <a:schemeClr val="tx1"/>
                </a:solidFill>
                <a:latin typeface="Arial" charset="0"/>
                <a:ea typeface="ＭＳ Ｐゴシック" charset="0"/>
              </a:defRPr>
            </a:lvl7pPr>
            <a:lvl8pPr marL="3315157" indent="-221010" defTabSz="911668" eaLnBrk="0" fontAlgn="base" hangingPunct="0">
              <a:spcBef>
                <a:spcPct val="0"/>
              </a:spcBef>
              <a:spcAft>
                <a:spcPct val="0"/>
              </a:spcAft>
              <a:defRPr sz="1800">
                <a:solidFill>
                  <a:schemeClr val="tx1"/>
                </a:solidFill>
                <a:latin typeface="Arial" charset="0"/>
                <a:ea typeface="ＭＳ Ｐゴシック" charset="0"/>
              </a:defRPr>
            </a:lvl8pPr>
            <a:lvl9pPr marL="3757178" indent="-221010" defTabSz="911668" eaLnBrk="0" fontAlgn="base" hangingPunct="0">
              <a:spcBef>
                <a:spcPct val="0"/>
              </a:spcBef>
              <a:spcAft>
                <a:spcPct val="0"/>
              </a:spcAft>
              <a:defRPr sz="1800">
                <a:solidFill>
                  <a:schemeClr val="tx1"/>
                </a:solidFill>
                <a:latin typeface="Arial" charset="0"/>
                <a:ea typeface="ＭＳ Ｐゴシック" charset="0"/>
              </a:defRPr>
            </a:lvl9pPr>
          </a:lstStyle>
          <a:p>
            <a:pPr>
              <a:defRPr/>
            </a:pPr>
            <a:r>
              <a:rPr lang="en-US" sz="1200" b="1" i="1">
                <a:solidFill>
                  <a:schemeClr val="tx2">
                    <a:lumMod val="75000"/>
                  </a:schemeClr>
                </a:solidFill>
                <a:latin typeface="Lucida Fax" pitchFamily="18" charset="0"/>
              </a:rPr>
              <a:t>Citizens in Support of the Sea Services</a:t>
            </a:r>
            <a:endParaRPr lang="en-US" sz="1200" dirty="0"/>
          </a:p>
        </p:txBody>
      </p:sp>
      <p:sp>
        <p:nvSpPr>
          <p:cNvPr id="11" name="Content Placeholder 10"/>
          <p:cNvSpPr>
            <a:spLocks noGrp="1"/>
          </p:cNvSpPr>
          <p:nvPr>
            <p:ph idx="1"/>
          </p:nvPr>
        </p:nvSpPr>
        <p:spPr>
          <a:xfrm>
            <a:off x="457199" y="1295400"/>
            <a:ext cx="5806087" cy="3352800"/>
          </a:xfrm>
        </p:spPr>
        <p:txBody>
          <a:bodyPr rtlCol="0">
            <a:noAutofit/>
          </a:bodyPr>
          <a:lstStyle/>
          <a:p>
            <a:pPr marL="0" indent="0">
              <a:lnSpc>
                <a:spcPct val="85000"/>
              </a:lnSpc>
              <a:buFont typeface="Arial" charset="0"/>
              <a:buNone/>
              <a:defRPr/>
            </a:pPr>
            <a:r>
              <a:rPr lang="en-US" sz="2200" dirty="0">
                <a:cs typeface="Arial" charset="0"/>
              </a:rPr>
              <a:t>History has demonstrated that a strong maritime capability is a key characteristic of great nations, and challenges to our maritime dominance are beginning to emerge.</a:t>
            </a:r>
          </a:p>
          <a:p>
            <a:pPr marL="0" indent="0">
              <a:lnSpc>
                <a:spcPct val="85000"/>
              </a:lnSpc>
              <a:buFont typeface="Arial" charset="0"/>
              <a:buNone/>
              <a:defRPr/>
            </a:pPr>
            <a:endParaRPr lang="en-US" sz="2200" kern="0" dirty="0">
              <a:solidFill>
                <a:srgbClr val="000000"/>
              </a:solidFill>
            </a:endParaRPr>
          </a:p>
          <a:p>
            <a:pPr marL="0" indent="0" eaLnBrk="1" hangingPunct="1">
              <a:lnSpc>
                <a:spcPct val="80000"/>
              </a:lnSpc>
              <a:buFont typeface="Arial" charset="0"/>
              <a:buNone/>
              <a:defRPr/>
            </a:pPr>
            <a:r>
              <a:rPr lang="en-US" sz="2200" dirty="0">
                <a:cs typeface="Arial" charset="0"/>
              </a:rPr>
              <a:t>Our country’</a:t>
            </a:r>
            <a:r>
              <a:rPr lang="en-US" altLang="ja-JP" sz="2200" dirty="0">
                <a:cs typeface="Arial" charset="0"/>
              </a:rPr>
              <a:t>s fleets, both Navy and Coast Guard, have declined to the point where they are losing their ability to meet all the commitments placed on them.</a:t>
            </a:r>
          </a:p>
          <a:p>
            <a:pPr marL="0" indent="0" eaLnBrk="1" hangingPunct="1">
              <a:lnSpc>
                <a:spcPct val="80000"/>
              </a:lnSpc>
              <a:buFont typeface="Arial" charset="0"/>
              <a:buNone/>
              <a:defRPr/>
            </a:pPr>
            <a:endParaRPr lang="en-US" altLang="ja-JP" sz="2200" dirty="0">
              <a:cs typeface="Arial" charset="0"/>
            </a:endParaRPr>
          </a:p>
          <a:p>
            <a:pPr marL="0" indent="0">
              <a:lnSpc>
                <a:spcPct val="85000"/>
              </a:lnSpc>
              <a:buNone/>
              <a:defRPr/>
            </a:pPr>
            <a:endParaRPr lang="en-US" sz="2200" kern="0" dirty="0">
              <a:solidFill>
                <a:srgbClr val="000000"/>
              </a:solidFill>
            </a:endParaRPr>
          </a:p>
        </p:txBody>
      </p:sp>
      <p:sp>
        <p:nvSpPr>
          <p:cNvPr id="24586" name="Slide Number Placeholder 11"/>
          <p:cNvSpPr>
            <a:spLocks noGrp="1"/>
          </p:cNvSpPr>
          <p:nvPr>
            <p:ph type="sldNum" sz="quarter" idx="12"/>
          </p:nvPr>
        </p:nvSpPr>
        <p:spPr bwMode="auto">
          <a:noFill/>
          <a:ln>
            <a:miter lim="800000"/>
            <a:headEnd/>
            <a:tailEnd/>
          </a:ln>
        </p:spPr>
        <p:txBody>
          <a:bodyPr/>
          <a:lstStyle/>
          <a:p>
            <a:fld id="{66C9FE1E-FAB1-4041-8E55-0F061268D8E8}" type="slidenum">
              <a:rPr lang="en-US">
                <a:ea typeface="ＭＳ Ｐゴシック"/>
                <a:cs typeface="ＭＳ Ｐゴシック"/>
              </a:rPr>
              <a:pPr/>
              <a:t>8</a:t>
            </a:fld>
            <a:endParaRPr lang="en-US">
              <a:ea typeface="ＭＳ Ｐゴシック"/>
              <a:cs typeface="ＭＳ Ｐゴシック"/>
            </a:endParaRPr>
          </a:p>
        </p:txBody>
      </p:sp>
      <p:pic>
        <p:nvPicPr>
          <p:cNvPr id="5122" name="Picture 2" descr="Coast Guard Cutter Diligence transfers Cuban migra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287" y="1377156"/>
            <a:ext cx="2568452" cy="386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198" y="4093208"/>
            <a:ext cx="5562602" cy="1815882"/>
          </a:xfrm>
          <a:prstGeom prst="rect">
            <a:avLst/>
          </a:prstGeom>
          <a:noFill/>
        </p:spPr>
        <p:txBody>
          <a:bodyPr wrap="square" rtlCol="0">
            <a:spAutoFit/>
          </a:bodyPr>
          <a:lstStyle/>
          <a:p>
            <a:r>
              <a:rPr lang="en-US" sz="2800" b="1" i="1" dirty="0"/>
              <a:t>The Navy League recommends:  </a:t>
            </a:r>
            <a:r>
              <a:rPr lang="en-US" sz="2800" dirty="0"/>
              <a:t>Funding the Acquisition, Construction, &amp; Improvements (AC&amp;I) budget at $2B/year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295400" y="274638"/>
            <a:ext cx="7010400" cy="639762"/>
          </a:xfrm>
        </p:spPr>
        <p:txBody>
          <a:bodyPr/>
          <a:lstStyle/>
          <a:p>
            <a:pPr eaLnBrk="1" hangingPunct="1"/>
            <a:r>
              <a:rPr lang="en-US" sz="3600" b="1" dirty="0">
                <a:solidFill>
                  <a:srgbClr val="17375E"/>
                </a:solidFill>
                <a:ea typeface="ＭＳ Ｐゴシック"/>
                <a:cs typeface="ＭＳ Ｐゴシック"/>
              </a:rPr>
              <a:t>The Coast Guard Needs Your Help</a:t>
            </a:r>
            <a:endParaRPr lang="en-US" sz="3600" b="1" i="1" dirty="0">
              <a:solidFill>
                <a:srgbClr val="17375E"/>
              </a:solidFill>
              <a:latin typeface="Lucida Fax" pitchFamily="18" charset="0"/>
              <a:ea typeface="ＭＳ Ｐゴシック"/>
              <a:cs typeface="ＭＳ Ｐゴシック"/>
            </a:endParaRPr>
          </a:p>
        </p:txBody>
      </p:sp>
      <p:pic>
        <p:nvPicPr>
          <p:cNvPr id="26626"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6627"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6628"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6629"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26633" name="Slide Number Placeholder 9"/>
          <p:cNvSpPr>
            <a:spLocks noGrp="1"/>
          </p:cNvSpPr>
          <p:nvPr>
            <p:ph type="sldNum" sz="quarter" idx="12"/>
          </p:nvPr>
        </p:nvSpPr>
        <p:spPr bwMode="auto">
          <a:noFill/>
          <a:ln>
            <a:miter lim="800000"/>
            <a:headEnd/>
            <a:tailEnd/>
          </a:ln>
        </p:spPr>
        <p:txBody>
          <a:bodyPr/>
          <a:lstStyle/>
          <a:p>
            <a:fld id="{9DFA370D-849D-4A10-8425-D2AEDAA69E1A}" type="slidenum">
              <a:rPr lang="en-US">
                <a:ea typeface="ＭＳ Ｐゴシック"/>
                <a:cs typeface="ＭＳ Ｐゴシック"/>
              </a:rPr>
              <a:pPr/>
              <a:t>9</a:t>
            </a:fld>
            <a:endParaRPr lang="en-US">
              <a:ea typeface="ＭＳ Ｐゴシック"/>
              <a:cs typeface="ＭＳ Ｐゴシック"/>
            </a:endParaRPr>
          </a:p>
        </p:txBody>
      </p:sp>
      <p:sp>
        <p:nvSpPr>
          <p:cNvPr id="3" name="TextBox 2"/>
          <p:cNvSpPr txBox="1"/>
          <p:nvPr/>
        </p:nvSpPr>
        <p:spPr>
          <a:xfrm>
            <a:off x="685800" y="1294239"/>
            <a:ext cx="7818438" cy="2308324"/>
          </a:xfrm>
          <a:prstGeom prst="rect">
            <a:avLst/>
          </a:prstGeom>
          <a:noFill/>
        </p:spPr>
        <p:txBody>
          <a:bodyPr wrap="square" rtlCol="0">
            <a:spAutoFit/>
          </a:bodyPr>
          <a:lstStyle/>
          <a:p>
            <a:r>
              <a:rPr lang="en-US" sz="2400" dirty="0"/>
              <a:t>Coast Guard recapitalization is on track, but operations budgets have remained flat even as new assets come online.  This means cutbacks elsewhere:</a:t>
            </a:r>
          </a:p>
          <a:p>
            <a:pPr marL="742950" lvl="1" indent="-285750">
              <a:buFont typeface="Arial" panose="020B0604020202020204" pitchFamily="34" charset="0"/>
              <a:buChar char="•"/>
            </a:pPr>
            <a:r>
              <a:rPr lang="en-US" sz="2400" dirty="0"/>
              <a:t>Not enough funds for fuel</a:t>
            </a:r>
          </a:p>
          <a:p>
            <a:pPr marL="742950" lvl="1" indent="-285750">
              <a:buFont typeface="Arial" panose="020B0604020202020204" pitchFamily="34" charset="0"/>
              <a:buChar char="•"/>
            </a:pPr>
            <a:r>
              <a:rPr lang="en-US" sz="2400" dirty="0"/>
              <a:t>Not enough funds for training</a:t>
            </a:r>
          </a:p>
          <a:p>
            <a:pPr marL="742950" lvl="1" indent="-285750">
              <a:buFont typeface="Arial" panose="020B0604020202020204" pitchFamily="34" charset="0"/>
              <a:buChar char="•"/>
            </a:pPr>
            <a:r>
              <a:rPr lang="en-US" sz="2400" dirty="0"/>
              <a:t>Not enough funds for quality of life benefits</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5713" y="3629709"/>
            <a:ext cx="2286000" cy="13811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4468604"/>
            <a:ext cx="2286000" cy="1514475"/>
          </a:xfrm>
          <a:prstGeom prst="rect">
            <a:avLst/>
          </a:prstGeom>
        </p:spPr>
      </p:pic>
      <p:sp>
        <p:nvSpPr>
          <p:cNvPr id="11" name="TextBox 10"/>
          <p:cNvSpPr txBox="1"/>
          <p:nvPr/>
        </p:nvSpPr>
        <p:spPr>
          <a:xfrm>
            <a:off x="503237" y="4035643"/>
            <a:ext cx="4335463" cy="1815882"/>
          </a:xfrm>
          <a:prstGeom prst="rect">
            <a:avLst/>
          </a:prstGeom>
          <a:noFill/>
        </p:spPr>
        <p:txBody>
          <a:bodyPr wrap="square" rtlCol="0">
            <a:spAutoFit/>
          </a:bodyPr>
          <a:lstStyle/>
          <a:p>
            <a:pPr marL="0" lvl="1"/>
            <a:r>
              <a:rPr lang="en-US" sz="2800" b="1" i="1" dirty="0"/>
              <a:t>The Navy League recommends:  </a:t>
            </a:r>
            <a:r>
              <a:rPr lang="en-US" sz="2800" dirty="0"/>
              <a:t>5% per year growth in operations </a:t>
            </a:r>
          </a:p>
          <a:p>
            <a:pPr marL="0" lvl="1"/>
            <a:r>
              <a:rPr lang="en-US" sz="2800" dirty="0"/>
              <a:t>funding.</a:t>
            </a:r>
          </a:p>
        </p:txBody>
      </p:sp>
    </p:spTree>
    <p:extLst>
      <p:ext uri="{BB962C8B-B14F-4D97-AF65-F5344CB8AC3E}">
        <p14:creationId xmlns:p14="http://schemas.microsoft.com/office/powerpoint/2010/main" val="3850214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46599</TotalTime>
  <Words>2414</Words>
  <Application>Microsoft Office PowerPoint</Application>
  <PresentationFormat>On-screen Show (4:3)</PresentationFormat>
  <Paragraphs>206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Lucida Fax</vt:lpstr>
      <vt:lpstr>Times New Roman</vt:lpstr>
      <vt:lpstr>Wingdings</vt:lpstr>
      <vt:lpstr>Office Theme</vt:lpstr>
      <vt:lpstr>Navy League of the United States</vt:lpstr>
      <vt:lpstr>Agenda</vt:lpstr>
      <vt:lpstr>The Navy League of the United States</vt:lpstr>
      <vt:lpstr>An Overview of the United States Coast Guard: 11 Statutory Missions</vt:lpstr>
      <vt:lpstr>The U.S. Maritime Environment</vt:lpstr>
      <vt:lpstr>On an average day, the Coast Guard…</vt:lpstr>
      <vt:lpstr>Evolving Threats to Homeland Security</vt:lpstr>
      <vt:lpstr>A National Imperative</vt:lpstr>
      <vt:lpstr>The Coast Guard Needs Your Help</vt:lpstr>
      <vt:lpstr>USCG Needs New Icebreakers</vt:lpstr>
      <vt:lpstr>FY2018 Coast Guard Priorities</vt:lpstr>
      <vt:lpstr>Closing Comments</vt:lpstr>
      <vt:lpstr>Navy League of the United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League of the United States Citizens in Support of the Sea Services</dc:title>
  <dc:creator>tvanleunen</dc:creator>
  <cp:lastModifiedBy>s fuentes</cp:lastModifiedBy>
  <cp:revision>192</cp:revision>
  <dcterms:created xsi:type="dcterms:W3CDTF">2011-03-28T16:50:44Z</dcterms:created>
  <dcterms:modified xsi:type="dcterms:W3CDTF">2017-06-09T20:15:48Z</dcterms:modified>
</cp:coreProperties>
</file>